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media/image1.jpeg" ContentType="image/jpeg"/>
  <Override PartName="/ppt/theme/theme2.xml" ContentType="application/vnd.openxmlformats-officedocument.theme+xml"/>
  <Override PartName="/ppt/media/image2.jpeg" ContentType="image/jpeg"/>
  <Override PartName="/ppt/media/image3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  <p:sldId id="330" r:id="rId82"/>
    <p:sldId id="331" r:id="rId83"/>
    <p:sldId id="332" r:id="rId84"/>
    <p:sldId id="333" r:id="rId85"/>
    <p:sldId id="334" r:id="rId86"/>
    <p:sldId id="335" r:id="rId87"/>
    <p:sldId id="336" r:id="rId88"/>
    <p:sldId id="337" r:id="rId89"/>
    <p:sldId id="338" r:id="rId90"/>
    <p:sldId id="339" r:id="rId91"/>
    <p:sldId id="340" r:id="rId92"/>
    <p:sldId id="341" r:id="rId93"/>
    <p:sldId id="342" r:id="rId94"/>
    <p:sldId id="343" r:id="rId95"/>
    <p:sldId id="344" r:id="rId96"/>
    <p:sldId id="345" r:id="rId97"/>
    <p:sldId id="346" r:id="rId98"/>
    <p:sldId id="347" r:id="rId99"/>
    <p:sldId id="348" r:id="rId100"/>
    <p:sldId id="349" r:id="rId101"/>
    <p:sldId id="350" r:id="rId102"/>
    <p:sldId id="351" r:id="rId103"/>
    <p:sldId id="352" r:id="rId104"/>
    <p:sldId id="353" r:id="rId105"/>
    <p:sldId id="354" r:id="rId106"/>
    <p:sldId id="355" r:id="rId107"/>
    <p:sldId id="356" r:id="rId108"/>
    <p:sldId id="357" r:id="rId109"/>
    <p:sldId id="358" r:id="rId110"/>
    <p:sldId id="359" r:id="rId111"/>
    <p:sldId id="360" r:id="rId112"/>
    <p:sldId id="361" r:id="rId113"/>
    <p:sldId id="362" r:id="rId114"/>
    <p:sldId id="363" r:id="rId115"/>
    <p:sldId id="364" r:id="rId116"/>
    <p:sldId id="365" r:id="rId117"/>
    <p:sldId id="366" r:id="rId118"/>
    <p:sldId id="367" r:id="rId119"/>
    <p:sldId id="368" r:id="rId120"/>
    <p:sldId id="369" r:id="rId121"/>
  </p:sldIdLst>
  <p:sldSz cx="9144000" cy="51435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chemeClr val="accent2">
            <a:lumOff val="21764"/>
          </a:schemeClr>
        </a:solidFill>
        <a:effectLst/>
        <a:uFillTx/>
        <a:latin typeface="+mj-lt"/>
        <a:ea typeface="+mj-ea"/>
        <a:cs typeface="+mj-cs"/>
        <a:sym typeface="Helvetica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chemeClr val="accent2">
            <a:lumOff val="21764"/>
          </a:schemeClr>
        </a:solidFill>
        <a:effectLst/>
        <a:uFillTx/>
        <a:latin typeface="+mj-lt"/>
        <a:ea typeface="+mj-ea"/>
        <a:cs typeface="+mj-cs"/>
        <a:sym typeface="Helvetica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chemeClr val="accent2">
            <a:lumOff val="21764"/>
          </a:schemeClr>
        </a:solidFill>
        <a:effectLst/>
        <a:uFillTx/>
        <a:latin typeface="+mj-lt"/>
        <a:ea typeface="+mj-ea"/>
        <a:cs typeface="+mj-cs"/>
        <a:sym typeface="Helvetica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chemeClr val="accent2">
            <a:lumOff val="21764"/>
          </a:schemeClr>
        </a:solidFill>
        <a:effectLst/>
        <a:uFillTx/>
        <a:latin typeface="+mj-lt"/>
        <a:ea typeface="+mj-ea"/>
        <a:cs typeface="+mj-cs"/>
        <a:sym typeface="Helvetica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chemeClr val="accent2">
            <a:lumOff val="21764"/>
          </a:schemeClr>
        </a:solidFill>
        <a:effectLst/>
        <a:uFillTx/>
        <a:latin typeface="+mj-lt"/>
        <a:ea typeface="+mj-ea"/>
        <a:cs typeface="+mj-cs"/>
        <a:sym typeface="Helvetica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chemeClr val="accent2">
            <a:lumOff val="21764"/>
          </a:schemeClr>
        </a:solidFill>
        <a:effectLst/>
        <a:uFillTx/>
        <a:latin typeface="+mj-lt"/>
        <a:ea typeface="+mj-ea"/>
        <a:cs typeface="+mj-cs"/>
        <a:sym typeface="Helvetica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chemeClr val="accent2">
            <a:lumOff val="21764"/>
          </a:schemeClr>
        </a:solidFill>
        <a:effectLst/>
        <a:uFillTx/>
        <a:latin typeface="+mj-lt"/>
        <a:ea typeface="+mj-ea"/>
        <a:cs typeface="+mj-cs"/>
        <a:sym typeface="Helvetica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chemeClr val="accent2">
            <a:lumOff val="21764"/>
          </a:schemeClr>
        </a:solidFill>
        <a:effectLst/>
        <a:uFillTx/>
        <a:latin typeface="+mj-lt"/>
        <a:ea typeface="+mj-ea"/>
        <a:cs typeface="+mj-cs"/>
        <a:sym typeface="Helvetica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chemeClr val="accent2">
            <a:lumOff val="21764"/>
          </a:schemeClr>
        </a:solidFill>
        <a:effectLst/>
        <a:uFillTx/>
        <a:latin typeface="+mj-lt"/>
        <a:ea typeface="+mj-ea"/>
        <a:cs typeface="+mj-cs"/>
        <a:sym typeface="Helvetica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9525" cap="flat">
              <a:solidFill>
                <a:srgbClr val="9E9E9E"/>
              </a:solidFill>
              <a:prstDash val="solid"/>
              <a:round/>
            </a:ln>
          </a:left>
          <a:right>
            <a:ln w="9525" cap="flat">
              <a:solidFill>
                <a:srgbClr val="9E9E9E"/>
              </a:solidFill>
              <a:prstDash val="solid"/>
              <a:round/>
            </a:ln>
          </a:right>
          <a:top>
            <a:ln w="9525" cap="flat">
              <a:solidFill>
                <a:srgbClr val="9E9E9E"/>
              </a:solidFill>
              <a:prstDash val="solid"/>
              <a:round/>
            </a:ln>
          </a:top>
          <a:bottom>
            <a:ln w="9525" cap="flat">
              <a:solidFill>
                <a:srgbClr val="9E9E9E"/>
              </a:solidFill>
              <a:prstDash val="solid"/>
              <a:round/>
            </a:ln>
          </a:bottom>
          <a:insideH>
            <a:ln w="9525" cap="flat">
              <a:solidFill>
                <a:srgbClr val="9E9E9E"/>
              </a:solidFill>
              <a:prstDash val="solid"/>
              <a:round/>
            </a:ln>
          </a:insideH>
          <a:insideV>
            <a:ln w="9525" cap="flat">
              <a:solidFill>
                <a:srgbClr val="9E9E9E"/>
              </a:solidFill>
              <a:prstDash val="solid"/>
              <a:round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ff" i="off">
        <a:fontRef idx="minor">
          <a:srgbClr val="000000"/>
        </a:fontRef>
        <a:srgbClr val="000000"/>
      </a:tcTxStyle>
      <a:tcStyle>
        <a:tcBdr>
          <a:left>
            <a:ln w="9525" cap="flat">
              <a:solidFill>
                <a:srgbClr val="9E9E9E"/>
              </a:solidFill>
              <a:prstDash val="solid"/>
              <a:round/>
            </a:ln>
          </a:left>
          <a:right>
            <a:ln w="9525" cap="flat">
              <a:solidFill>
                <a:srgbClr val="9E9E9E"/>
              </a:solidFill>
              <a:prstDash val="solid"/>
              <a:round/>
            </a:ln>
          </a:right>
          <a:top>
            <a:ln w="9525" cap="flat">
              <a:solidFill>
                <a:srgbClr val="9E9E9E"/>
              </a:solidFill>
              <a:prstDash val="solid"/>
              <a:round/>
            </a:ln>
          </a:top>
          <a:bottom>
            <a:ln w="9525" cap="flat">
              <a:solidFill>
                <a:srgbClr val="9E9E9E"/>
              </a:solidFill>
              <a:prstDash val="solid"/>
              <a:round/>
            </a:ln>
          </a:bottom>
          <a:insideH>
            <a:ln w="9525" cap="flat">
              <a:solidFill>
                <a:srgbClr val="9E9E9E"/>
              </a:solidFill>
              <a:prstDash val="solid"/>
              <a:round/>
            </a:ln>
          </a:insideH>
          <a:insideV>
            <a:ln w="9525" cap="flat">
              <a:solidFill>
                <a:srgbClr val="9E9E9E"/>
              </a:solidFill>
              <a:prstDash val="solid"/>
              <a:round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9525" cap="flat">
              <a:solidFill>
                <a:srgbClr val="9E9E9E"/>
              </a:solidFill>
              <a:prstDash val="solid"/>
              <a:round/>
            </a:ln>
          </a:left>
          <a:right>
            <a:ln w="9525" cap="flat">
              <a:solidFill>
                <a:srgbClr val="9E9E9E"/>
              </a:solidFill>
              <a:prstDash val="solid"/>
              <a:round/>
            </a:ln>
          </a:right>
          <a:top>
            <a:ln w="9525" cap="flat">
              <a:solidFill>
                <a:srgbClr val="9E9E9E"/>
              </a:solidFill>
              <a:prstDash val="solid"/>
              <a:round/>
            </a:ln>
          </a:top>
          <a:bottom>
            <a:ln w="9525" cap="flat">
              <a:solidFill>
                <a:srgbClr val="9E9E9E"/>
              </a:solidFill>
              <a:prstDash val="solid"/>
              <a:round/>
            </a:ln>
          </a:bottom>
          <a:insideH>
            <a:ln w="9525" cap="flat">
              <a:solidFill>
                <a:srgbClr val="9E9E9E"/>
              </a:solidFill>
              <a:prstDash val="solid"/>
              <a:round/>
            </a:ln>
          </a:insideH>
          <a:insideV>
            <a:ln w="9525" cap="flat">
              <a:solidFill>
                <a:srgbClr val="9E9E9E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9525" cap="flat">
              <a:solidFill>
                <a:srgbClr val="9E9E9E"/>
              </a:solidFill>
              <a:prstDash val="solid"/>
              <a:round/>
            </a:ln>
          </a:left>
          <a:right>
            <a:ln w="9525" cap="flat">
              <a:solidFill>
                <a:srgbClr val="9E9E9E"/>
              </a:solidFill>
              <a:prstDash val="solid"/>
              <a:round/>
            </a:ln>
          </a:right>
          <a:top>
            <a:ln w="9525" cap="flat">
              <a:solidFill>
                <a:srgbClr val="9E9E9E"/>
              </a:solidFill>
              <a:prstDash val="solid"/>
              <a:round/>
            </a:ln>
          </a:top>
          <a:bottom>
            <a:ln w="9525" cap="flat">
              <a:solidFill>
                <a:srgbClr val="9E9E9E"/>
              </a:solidFill>
              <a:prstDash val="solid"/>
              <a:round/>
            </a:ln>
          </a:bottom>
          <a:insideH>
            <a:ln w="9525" cap="flat">
              <a:solidFill>
                <a:srgbClr val="9E9E9E"/>
              </a:solidFill>
              <a:prstDash val="solid"/>
              <a:round/>
            </a:ln>
          </a:insideH>
          <a:insideV>
            <a:ln w="9525" cap="flat">
              <a:solidFill>
                <a:srgbClr val="9E9E9E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ajor">
          <a:schemeClr val="accent2">
            <a:lumOff val="21764"/>
          </a:schemeClr>
        </a:fontRef>
        <a:schemeClr val="accent2">
          <a:lumOff val="21764"/>
        </a:schemeClr>
      </a:tcTxStyle>
      <a:tcStyle>
        <a:tcBdr>
          <a:left>
            <a:ln w="12700" cap="flat">
              <a:solidFill>
                <a:schemeClr val="accent3"/>
              </a:solidFill>
              <a:prstDash val="solid"/>
              <a:round/>
            </a:ln>
          </a:left>
          <a:right>
            <a:ln w="12700" cap="flat">
              <a:solidFill>
                <a:schemeClr val="accent3"/>
              </a:solidFill>
              <a:prstDash val="solid"/>
              <a:round/>
            </a:ln>
          </a:right>
          <a:top>
            <a:ln w="12700" cap="flat">
              <a:solidFill>
                <a:schemeClr val="accent3"/>
              </a:solidFill>
              <a:prstDash val="solid"/>
              <a:round/>
            </a:ln>
          </a:top>
          <a:bottom>
            <a:ln w="12700" cap="flat">
              <a:solidFill>
                <a:schemeClr val="accent3"/>
              </a:solidFill>
              <a:prstDash val="solid"/>
              <a:round/>
            </a:ln>
          </a:bottom>
          <a:insideH>
            <a:ln w="12700" cap="flat">
              <a:solidFill>
                <a:schemeClr val="accent3"/>
              </a:solidFill>
              <a:prstDash val="solid"/>
              <a:round/>
            </a:ln>
          </a:insideH>
          <a:insideV>
            <a:ln w="12700" cap="flat">
              <a:solidFill>
                <a:schemeClr val="accent3"/>
              </a:solidFill>
              <a:prstDash val="solid"/>
              <a:round/>
            </a:ln>
          </a:insideV>
        </a:tcBdr>
        <a:fill>
          <a:solidFill>
            <a:srgbClr val="FAE2CD"/>
          </a:solidFill>
        </a:fill>
      </a:tcStyle>
    </a:wholeTbl>
    <a:band2H>
      <a:tcTxStyle b="def" i="def"/>
      <a:tcStyle>
        <a:tcBdr/>
        <a:fill>
          <a:solidFill>
            <a:srgbClr val="FCF1E8"/>
          </a:solidFill>
        </a:fill>
      </a:tcStyle>
    </a:band2H>
    <a:firstCol>
      <a:tcTxStyle b="on" i="off">
        <a:fontRef idx="major">
          <a:schemeClr val="accent3"/>
        </a:fontRef>
        <a:schemeClr val="accent3"/>
      </a:tcTxStyle>
      <a:tcStyle>
        <a:tcBdr>
          <a:left>
            <a:ln w="12700" cap="flat">
              <a:solidFill>
                <a:schemeClr val="accent3"/>
              </a:solidFill>
              <a:prstDash val="solid"/>
              <a:round/>
            </a:ln>
          </a:left>
          <a:right>
            <a:ln w="12700" cap="flat">
              <a:solidFill>
                <a:schemeClr val="accent3"/>
              </a:solidFill>
              <a:prstDash val="solid"/>
              <a:round/>
            </a:ln>
          </a:right>
          <a:top>
            <a:ln w="12700" cap="flat">
              <a:solidFill>
                <a:schemeClr val="accent3"/>
              </a:solidFill>
              <a:prstDash val="solid"/>
              <a:round/>
            </a:ln>
          </a:top>
          <a:bottom>
            <a:ln w="12700" cap="flat">
              <a:solidFill>
                <a:schemeClr val="accent3"/>
              </a:solidFill>
              <a:prstDash val="solid"/>
              <a:round/>
            </a:ln>
          </a:bottom>
          <a:insideH>
            <a:ln w="12700" cap="flat">
              <a:solidFill>
                <a:schemeClr val="accent3"/>
              </a:solidFill>
              <a:prstDash val="solid"/>
              <a:round/>
            </a:ln>
          </a:insideH>
          <a:insideV>
            <a:ln w="12700" cap="flat">
              <a:solidFill>
                <a:schemeClr val="accent3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chemeClr val="accent3"/>
        </a:fontRef>
        <a:schemeClr val="accent3"/>
      </a:tcTxStyle>
      <a:tcStyle>
        <a:tcBdr>
          <a:left>
            <a:ln w="12700" cap="flat">
              <a:solidFill>
                <a:schemeClr val="accent3"/>
              </a:solidFill>
              <a:prstDash val="solid"/>
              <a:round/>
            </a:ln>
          </a:left>
          <a:right>
            <a:ln w="12700" cap="flat">
              <a:solidFill>
                <a:schemeClr val="accent3"/>
              </a:solidFill>
              <a:prstDash val="solid"/>
              <a:round/>
            </a:ln>
          </a:right>
          <a:top>
            <a:ln w="38100" cap="flat">
              <a:solidFill>
                <a:schemeClr val="accent3"/>
              </a:solidFill>
              <a:prstDash val="solid"/>
              <a:round/>
            </a:ln>
          </a:top>
          <a:bottom>
            <a:ln w="12700" cap="flat">
              <a:solidFill>
                <a:schemeClr val="accent3"/>
              </a:solidFill>
              <a:prstDash val="solid"/>
              <a:round/>
            </a:ln>
          </a:bottom>
          <a:insideH>
            <a:ln w="12700" cap="flat">
              <a:solidFill>
                <a:schemeClr val="accent3"/>
              </a:solidFill>
              <a:prstDash val="solid"/>
              <a:round/>
            </a:ln>
          </a:insideH>
          <a:insideV>
            <a:ln w="12700" cap="flat">
              <a:solidFill>
                <a:schemeClr val="accent3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chemeClr val="accent3"/>
        </a:fontRef>
        <a:schemeClr val="accent3"/>
      </a:tcTxStyle>
      <a:tcStyle>
        <a:tcBdr>
          <a:left>
            <a:ln w="12700" cap="flat">
              <a:solidFill>
                <a:schemeClr val="accent3"/>
              </a:solidFill>
              <a:prstDash val="solid"/>
              <a:round/>
            </a:ln>
          </a:left>
          <a:right>
            <a:ln w="12700" cap="flat">
              <a:solidFill>
                <a:schemeClr val="accent3"/>
              </a:solidFill>
              <a:prstDash val="solid"/>
              <a:round/>
            </a:ln>
          </a:right>
          <a:top>
            <a:ln w="12700" cap="flat">
              <a:solidFill>
                <a:schemeClr val="accent3"/>
              </a:solidFill>
              <a:prstDash val="solid"/>
              <a:round/>
            </a:ln>
          </a:top>
          <a:bottom>
            <a:ln w="38100" cap="flat">
              <a:solidFill>
                <a:schemeClr val="accent3"/>
              </a:solidFill>
              <a:prstDash val="solid"/>
              <a:round/>
            </a:ln>
          </a:bottom>
          <a:insideH>
            <a:ln w="12700" cap="flat">
              <a:solidFill>
                <a:schemeClr val="accent3"/>
              </a:solidFill>
              <a:prstDash val="solid"/>
              <a:round/>
            </a:ln>
          </a:insideH>
          <a:insideV>
            <a:ln w="12700" cap="flat">
              <a:solidFill>
                <a:schemeClr val="accent3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chemeClr val="accent2">
            <a:lumOff val="21764"/>
          </a:schemeClr>
        </a:fontRef>
        <a:schemeClr val="accent2">
          <a:lumOff val="21764"/>
        </a:schemeClr>
      </a:tcTxStyle>
      <a:tcStyle>
        <a:tcBdr>
          <a:left>
            <a:ln w="12700" cap="flat">
              <a:solidFill>
                <a:schemeClr val="accent3"/>
              </a:solidFill>
              <a:prstDash val="solid"/>
              <a:round/>
            </a:ln>
          </a:left>
          <a:right>
            <a:ln w="12700" cap="flat">
              <a:solidFill>
                <a:schemeClr val="accent3"/>
              </a:solidFill>
              <a:prstDash val="solid"/>
              <a:round/>
            </a:ln>
          </a:right>
          <a:top>
            <a:ln w="12700" cap="flat">
              <a:solidFill>
                <a:schemeClr val="accent3"/>
              </a:solidFill>
              <a:prstDash val="solid"/>
              <a:round/>
            </a:ln>
          </a:top>
          <a:bottom>
            <a:ln w="12700" cap="flat">
              <a:solidFill>
                <a:schemeClr val="accent3"/>
              </a:solidFill>
              <a:prstDash val="solid"/>
              <a:round/>
            </a:ln>
          </a:bottom>
          <a:insideH>
            <a:ln w="12700" cap="flat">
              <a:solidFill>
                <a:schemeClr val="accent3"/>
              </a:solidFill>
              <a:prstDash val="solid"/>
              <a:round/>
            </a:ln>
          </a:insideH>
          <a:insideV>
            <a:ln w="12700" cap="flat">
              <a:solidFill>
                <a:schemeClr val="accent3"/>
              </a:solidFill>
              <a:prstDash val="solid"/>
              <a:round/>
            </a:ln>
          </a:insideV>
        </a:tcBdr>
        <a:fill>
          <a:solidFill>
            <a:srgbClr val="D0CBCF"/>
          </a:solidFill>
        </a:fill>
      </a:tcStyle>
    </a:wholeTbl>
    <a:band2H>
      <a:tcTxStyle b="def" i="def"/>
      <a:tcStyle>
        <a:tcBdr/>
        <a:fill>
          <a:solidFill>
            <a:srgbClr val="E9E7E8"/>
          </a:solidFill>
        </a:fill>
      </a:tcStyle>
    </a:band2H>
    <a:firstCol>
      <a:tcTxStyle b="on" i="off">
        <a:fontRef idx="major">
          <a:schemeClr val="accent3"/>
        </a:fontRef>
        <a:schemeClr val="accent3"/>
      </a:tcTxStyle>
      <a:tcStyle>
        <a:tcBdr>
          <a:left>
            <a:ln w="12700" cap="flat">
              <a:solidFill>
                <a:schemeClr val="accent3"/>
              </a:solidFill>
              <a:prstDash val="solid"/>
              <a:round/>
            </a:ln>
          </a:left>
          <a:right>
            <a:ln w="12700" cap="flat">
              <a:solidFill>
                <a:schemeClr val="accent3"/>
              </a:solidFill>
              <a:prstDash val="solid"/>
              <a:round/>
            </a:ln>
          </a:right>
          <a:top>
            <a:ln w="12700" cap="flat">
              <a:solidFill>
                <a:schemeClr val="accent3"/>
              </a:solidFill>
              <a:prstDash val="solid"/>
              <a:round/>
            </a:ln>
          </a:top>
          <a:bottom>
            <a:ln w="12700" cap="flat">
              <a:solidFill>
                <a:schemeClr val="accent3"/>
              </a:solidFill>
              <a:prstDash val="solid"/>
              <a:round/>
            </a:ln>
          </a:bottom>
          <a:insideH>
            <a:ln w="12700" cap="flat">
              <a:solidFill>
                <a:schemeClr val="accent3"/>
              </a:solidFill>
              <a:prstDash val="solid"/>
              <a:round/>
            </a:ln>
          </a:insideH>
          <a:insideV>
            <a:ln w="12700" cap="flat">
              <a:solidFill>
                <a:schemeClr val="accent3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chemeClr val="accent3"/>
        </a:fontRef>
        <a:schemeClr val="accent3"/>
      </a:tcTxStyle>
      <a:tcStyle>
        <a:tcBdr>
          <a:left>
            <a:ln w="12700" cap="flat">
              <a:solidFill>
                <a:schemeClr val="accent3"/>
              </a:solidFill>
              <a:prstDash val="solid"/>
              <a:round/>
            </a:ln>
          </a:left>
          <a:right>
            <a:ln w="12700" cap="flat">
              <a:solidFill>
                <a:schemeClr val="accent3"/>
              </a:solidFill>
              <a:prstDash val="solid"/>
              <a:round/>
            </a:ln>
          </a:right>
          <a:top>
            <a:ln w="38100" cap="flat">
              <a:solidFill>
                <a:schemeClr val="accent3"/>
              </a:solidFill>
              <a:prstDash val="solid"/>
              <a:round/>
            </a:ln>
          </a:top>
          <a:bottom>
            <a:ln w="12700" cap="flat">
              <a:solidFill>
                <a:schemeClr val="accent3"/>
              </a:solidFill>
              <a:prstDash val="solid"/>
              <a:round/>
            </a:ln>
          </a:bottom>
          <a:insideH>
            <a:ln w="12700" cap="flat">
              <a:solidFill>
                <a:schemeClr val="accent3"/>
              </a:solidFill>
              <a:prstDash val="solid"/>
              <a:round/>
            </a:ln>
          </a:insideH>
          <a:insideV>
            <a:ln w="12700" cap="flat">
              <a:solidFill>
                <a:schemeClr val="accent3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chemeClr val="accent3"/>
        </a:fontRef>
        <a:schemeClr val="accent3"/>
      </a:tcTxStyle>
      <a:tcStyle>
        <a:tcBdr>
          <a:left>
            <a:ln w="12700" cap="flat">
              <a:solidFill>
                <a:schemeClr val="accent3"/>
              </a:solidFill>
              <a:prstDash val="solid"/>
              <a:round/>
            </a:ln>
          </a:left>
          <a:right>
            <a:ln w="12700" cap="flat">
              <a:solidFill>
                <a:schemeClr val="accent3"/>
              </a:solidFill>
              <a:prstDash val="solid"/>
              <a:round/>
            </a:ln>
          </a:right>
          <a:top>
            <a:ln w="12700" cap="flat">
              <a:solidFill>
                <a:schemeClr val="accent3"/>
              </a:solidFill>
              <a:prstDash val="solid"/>
              <a:round/>
            </a:ln>
          </a:top>
          <a:bottom>
            <a:ln w="38100" cap="flat">
              <a:solidFill>
                <a:schemeClr val="accent3"/>
              </a:solidFill>
              <a:prstDash val="solid"/>
              <a:round/>
            </a:ln>
          </a:bottom>
          <a:insideH>
            <a:ln w="12700" cap="flat">
              <a:solidFill>
                <a:schemeClr val="accent3"/>
              </a:solidFill>
              <a:prstDash val="solid"/>
              <a:round/>
            </a:ln>
          </a:insideH>
          <a:insideV>
            <a:ln w="12700" cap="flat">
              <a:solidFill>
                <a:schemeClr val="accent3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chemeClr val="accent2">
            <a:lumOff val="21764"/>
          </a:schemeClr>
        </a:fontRef>
        <a:schemeClr val="accent2">
          <a:lumOff val="21764"/>
        </a:schemeClr>
      </a:tcTxStyle>
      <a:tcStyle>
        <a:tcBdr>
          <a:left>
            <a:ln w="12700" cap="flat">
              <a:solidFill>
                <a:schemeClr val="accent3"/>
              </a:solidFill>
              <a:prstDash val="solid"/>
              <a:round/>
            </a:ln>
          </a:left>
          <a:right>
            <a:ln w="12700" cap="flat">
              <a:solidFill>
                <a:schemeClr val="accent3"/>
              </a:solidFill>
              <a:prstDash val="solid"/>
              <a:round/>
            </a:ln>
          </a:right>
          <a:top>
            <a:ln w="12700" cap="flat">
              <a:solidFill>
                <a:schemeClr val="accent3"/>
              </a:solidFill>
              <a:prstDash val="solid"/>
              <a:round/>
            </a:ln>
          </a:top>
          <a:bottom>
            <a:ln w="12700" cap="flat">
              <a:solidFill>
                <a:schemeClr val="accent3"/>
              </a:solidFill>
              <a:prstDash val="solid"/>
              <a:round/>
            </a:ln>
          </a:bottom>
          <a:insideH>
            <a:ln w="12700" cap="flat">
              <a:solidFill>
                <a:schemeClr val="accent3"/>
              </a:solidFill>
              <a:prstDash val="solid"/>
              <a:round/>
            </a:ln>
          </a:insideH>
          <a:insideV>
            <a:ln w="12700" cap="flat">
              <a:solidFill>
                <a:schemeClr val="accent3"/>
              </a:solidFill>
              <a:prstDash val="solid"/>
              <a:round/>
            </a:ln>
          </a:insideV>
        </a:tcBdr>
        <a:fill>
          <a:solidFill>
            <a:srgbClr val="CCCACC"/>
          </a:solidFill>
        </a:fill>
      </a:tcStyle>
    </a:wholeTbl>
    <a:band2H>
      <a:tcTxStyle b="def" i="def"/>
      <a:tcStyle>
        <a:tcBdr/>
        <a:fill>
          <a:solidFill>
            <a:srgbClr val="E7E6E7"/>
          </a:solidFill>
        </a:fill>
      </a:tcStyle>
    </a:band2H>
    <a:firstCol>
      <a:tcTxStyle b="on" i="off">
        <a:fontRef idx="major">
          <a:schemeClr val="accent3"/>
        </a:fontRef>
        <a:schemeClr val="accent3"/>
      </a:tcTxStyle>
      <a:tcStyle>
        <a:tcBdr>
          <a:left>
            <a:ln w="12700" cap="flat">
              <a:solidFill>
                <a:schemeClr val="accent3"/>
              </a:solidFill>
              <a:prstDash val="solid"/>
              <a:round/>
            </a:ln>
          </a:left>
          <a:right>
            <a:ln w="12700" cap="flat">
              <a:solidFill>
                <a:schemeClr val="accent3"/>
              </a:solidFill>
              <a:prstDash val="solid"/>
              <a:round/>
            </a:ln>
          </a:right>
          <a:top>
            <a:ln w="12700" cap="flat">
              <a:solidFill>
                <a:schemeClr val="accent3"/>
              </a:solidFill>
              <a:prstDash val="solid"/>
              <a:round/>
            </a:ln>
          </a:top>
          <a:bottom>
            <a:ln w="12700" cap="flat">
              <a:solidFill>
                <a:schemeClr val="accent3"/>
              </a:solidFill>
              <a:prstDash val="solid"/>
              <a:round/>
            </a:ln>
          </a:bottom>
          <a:insideH>
            <a:ln w="12700" cap="flat">
              <a:solidFill>
                <a:schemeClr val="accent3"/>
              </a:solidFill>
              <a:prstDash val="solid"/>
              <a:round/>
            </a:ln>
          </a:insideH>
          <a:insideV>
            <a:ln w="12700" cap="flat">
              <a:solidFill>
                <a:schemeClr val="accent3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chemeClr val="accent3"/>
        </a:fontRef>
        <a:schemeClr val="accent3"/>
      </a:tcTxStyle>
      <a:tcStyle>
        <a:tcBdr>
          <a:left>
            <a:ln w="12700" cap="flat">
              <a:solidFill>
                <a:schemeClr val="accent3"/>
              </a:solidFill>
              <a:prstDash val="solid"/>
              <a:round/>
            </a:ln>
          </a:left>
          <a:right>
            <a:ln w="12700" cap="flat">
              <a:solidFill>
                <a:schemeClr val="accent3"/>
              </a:solidFill>
              <a:prstDash val="solid"/>
              <a:round/>
            </a:ln>
          </a:right>
          <a:top>
            <a:ln w="38100" cap="flat">
              <a:solidFill>
                <a:schemeClr val="accent3"/>
              </a:solidFill>
              <a:prstDash val="solid"/>
              <a:round/>
            </a:ln>
          </a:top>
          <a:bottom>
            <a:ln w="12700" cap="flat">
              <a:solidFill>
                <a:schemeClr val="accent3"/>
              </a:solidFill>
              <a:prstDash val="solid"/>
              <a:round/>
            </a:ln>
          </a:bottom>
          <a:insideH>
            <a:ln w="12700" cap="flat">
              <a:solidFill>
                <a:schemeClr val="accent3"/>
              </a:solidFill>
              <a:prstDash val="solid"/>
              <a:round/>
            </a:ln>
          </a:insideH>
          <a:insideV>
            <a:ln w="12700" cap="flat">
              <a:solidFill>
                <a:schemeClr val="accent3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chemeClr val="accent3"/>
        </a:fontRef>
        <a:schemeClr val="accent3"/>
      </a:tcTxStyle>
      <a:tcStyle>
        <a:tcBdr>
          <a:left>
            <a:ln w="12700" cap="flat">
              <a:solidFill>
                <a:schemeClr val="accent3"/>
              </a:solidFill>
              <a:prstDash val="solid"/>
              <a:round/>
            </a:ln>
          </a:left>
          <a:right>
            <a:ln w="12700" cap="flat">
              <a:solidFill>
                <a:schemeClr val="accent3"/>
              </a:solidFill>
              <a:prstDash val="solid"/>
              <a:round/>
            </a:ln>
          </a:right>
          <a:top>
            <a:ln w="12700" cap="flat">
              <a:solidFill>
                <a:schemeClr val="accent3"/>
              </a:solidFill>
              <a:prstDash val="solid"/>
              <a:round/>
            </a:ln>
          </a:top>
          <a:bottom>
            <a:ln w="38100" cap="flat">
              <a:solidFill>
                <a:schemeClr val="accent3"/>
              </a:solidFill>
              <a:prstDash val="solid"/>
              <a:round/>
            </a:ln>
          </a:bottom>
          <a:insideH>
            <a:ln w="12700" cap="flat">
              <a:solidFill>
                <a:schemeClr val="accent3"/>
              </a:solidFill>
              <a:prstDash val="solid"/>
              <a:round/>
            </a:ln>
          </a:insideH>
          <a:insideV>
            <a:ln w="12700" cap="flat">
              <a:solidFill>
                <a:schemeClr val="accent3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chemeClr val="accent2">
            <a:lumOff val="21764"/>
          </a:schemeClr>
        </a:fontRef>
        <a:schemeClr val="accent2">
          <a:lumOff val="21764"/>
        </a:scheme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9E9E9"/>
          </a:solidFill>
        </a:fill>
      </a:tcStyle>
    </a:wholeTbl>
    <a:band2H>
      <a:tcTxStyle b="def" i="def"/>
      <a:tcStyle>
        <a:tcBdr/>
        <a:fill>
          <a:solidFill>
            <a:schemeClr val="accent3"/>
          </a:solidFill>
        </a:fill>
      </a:tcStyle>
    </a:band2H>
    <a:firstCol>
      <a:tcTxStyle b="on" i="off">
        <a:fontRef idx="major">
          <a:schemeClr val="accent3"/>
        </a:fontRef>
        <a:schemeClr val="accent3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chemeClr val="accent2">
            <a:lumOff val="21764"/>
          </a:schemeClr>
        </a:fontRef>
        <a:schemeClr val="accent2">
          <a:lumOff val="21764"/>
        </a:scheme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chemeClr val="accent2">
                  <a:lumOff val="21764"/>
                </a:schemeClr>
              </a:solidFill>
              <a:prstDash val="solid"/>
              <a:round/>
            </a:ln>
          </a:top>
          <a:bottom>
            <a:ln w="25400" cap="flat">
              <a:solidFill>
                <a:schemeClr val="accent2">
                  <a:lumOff val="21764"/>
                </a:schemeClr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chemeClr val="accent3"/>
        </a:fontRef>
        <a:schemeClr val="accent3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chemeClr val="accent2">
                  <a:lumOff val="21764"/>
                </a:schemeClr>
              </a:solidFill>
              <a:prstDash val="solid"/>
              <a:round/>
            </a:ln>
          </a:top>
          <a:bottom>
            <a:ln w="25400" cap="flat">
              <a:solidFill>
                <a:schemeClr val="accent2">
                  <a:lumOff val="21764"/>
                </a:schemeClr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chemeClr val="accent2">
            <a:lumOff val="21764"/>
          </a:schemeClr>
        </a:fontRef>
        <a:schemeClr val="accent2">
          <a:lumOff val="21764"/>
        </a:schemeClr>
      </a:tcTxStyle>
      <a:tcStyle>
        <a:tcBdr>
          <a:left>
            <a:ln w="12700" cap="flat">
              <a:solidFill>
                <a:schemeClr val="accent3"/>
              </a:solidFill>
              <a:prstDash val="solid"/>
              <a:round/>
            </a:ln>
          </a:left>
          <a:right>
            <a:ln w="12700" cap="flat">
              <a:solidFill>
                <a:schemeClr val="accent3"/>
              </a:solidFill>
              <a:prstDash val="solid"/>
              <a:round/>
            </a:ln>
          </a:right>
          <a:top>
            <a:ln w="12700" cap="flat">
              <a:solidFill>
                <a:schemeClr val="accent3"/>
              </a:solidFill>
              <a:prstDash val="solid"/>
              <a:round/>
            </a:ln>
          </a:top>
          <a:bottom>
            <a:ln w="12700" cap="flat">
              <a:solidFill>
                <a:schemeClr val="accent3"/>
              </a:solidFill>
              <a:prstDash val="solid"/>
              <a:round/>
            </a:ln>
          </a:bottom>
          <a:insideH>
            <a:ln w="12700" cap="flat">
              <a:solidFill>
                <a:schemeClr val="accent3"/>
              </a:solidFill>
              <a:prstDash val="solid"/>
              <a:round/>
            </a:ln>
          </a:insideH>
          <a:insideV>
            <a:ln w="12700" cap="flat">
              <a:solidFill>
                <a:schemeClr val="accent3"/>
              </a:solidFill>
              <a:prstDash val="solid"/>
              <a:round/>
            </a:ln>
          </a:insideV>
        </a:tcBdr>
        <a:fill>
          <a:solidFill>
            <a:srgbClr val="D0D0D0"/>
          </a:solidFill>
        </a:fill>
      </a:tcStyle>
    </a:wholeTbl>
    <a:band2H>
      <a:tcTxStyle b="def" i="def"/>
      <a:tcStyle>
        <a:tcBdr/>
        <a:fill>
          <a:solidFill>
            <a:srgbClr val="E9E9E9"/>
          </a:solidFill>
        </a:fill>
      </a:tcStyle>
    </a:band2H>
    <a:firstCol>
      <a:tcTxStyle b="on" i="off">
        <a:fontRef idx="major">
          <a:schemeClr val="accent3"/>
        </a:fontRef>
        <a:schemeClr val="accent3"/>
      </a:tcTxStyle>
      <a:tcStyle>
        <a:tcBdr>
          <a:left>
            <a:ln w="12700" cap="flat">
              <a:solidFill>
                <a:schemeClr val="accent3"/>
              </a:solidFill>
              <a:prstDash val="solid"/>
              <a:round/>
            </a:ln>
          </a:left>
          <a:right>
            <a:ln w="12700" cap="flat">
              <a:solidFill>
                <a:schemeClr val="accent3"/>
              </a:solidFill>
              <a:prstDash val="solid"/>
              <a:round/>
            </a:ln>
          </a:right>
          <a:top>
            <a:ln w="12700" cap="flat">
              <a:solidFill>
                <a:schemeClr val="accent3"/>
              </a:solidFill>
              <a:prstDash val="solid"/>
              <a:round/>
            </a:ln>
          </a:top>
          <a:bottom>
            <a:ln w="12700" cap="flat">
              <a:solidFill>
                <a:schemeClr val="accent3"/>
              </a:solidFill>
              <a:prstDash val="solid"/>
              <a:round/>
            </a:ln>
          </a:bottom>
          <a:insideH>
            <a:ln w="12700" cap="flat">
              <a:solidFill>
                <a:schemeClr val="accent3"/>
              </a:solidFill>
              <a:prstDash val="solid"/>
              <a:round/>
            </a:ln>
          </a:insideH>
          <a:insideV>
            <a:ln w="12700" cap="flat">
              <a:solidFill>
                <a:schemeClr val="accent3"/>
              </a:solidFill>
              <a:prstDash val="solid"/>
              <a:round/>
            </a:ln>
          </a:insideV>
        </a:tcBdr>
        <a:fill>
          <a:solidFill>
            <a:schemeClr val="accent2">
              <a:lumOff val="21764"/>
            </a:schemeClr>
          </a:solidFill>
        </a:fill>
      </a:tcStyle>
    </a:firstCol>
    <a:lastRow>
      <a:tcTxStyle b="on" i="off">
        <a:fontRef idx="major">
          <a:schemeClr val="accent3"/>
        </a:fontRef>
        <a:schemeClr val="accent3"/>
      </a:tcTxStyle>
      <a:tcStyle>
        <a:tcBdr>
          <a:left>
            <a:ln w="12700" cap="flat">
              <a:solidFill>
                <a:schemeClr val="accent3"/>
              </a:solidFill>
              <a:prstDash val="solid"/>
              <a:round/>
            </a:ln>
          </a:left>
          <a:right>
            <a:ln w="12700" cap="flat">
              <a:solidFill>
                <a:schemeClr val="accent3"/>
              </a:solidFill>
              <a:prstDash val="solid"/>
              <a:round/>
            </a:ln>
          </a:right>
          <a:top>
            <a:ln w="38100" cap="flat">
              <a:solidFill>
                <a:schemeClr val="accent3"/>
              </a:solidFill>
              <a:prstDash val="solid"/>
              <a:round/>
            </a:ln>
          </a:top>
          <a:bottom>
            <a:ln w="12700" cap="flat">
              <a:solidFill>
                <a:schemeClr val="accent3"/>
              </a:solidFill>
              <a:prstDash val="solid"/>
              <a:round/>
            </a:ln>
          </a:bottom>
          <a:insideH>
            <a:ln w="12700" cap="flat">
              <a:solidFill>
                <a:schemeClr val="accent3"/>
              </a:solidFill>
              <a:prstDash val="solid"/>
              <a:round/>
            </a:ln>
          </a:insideH>
          <a:insideV>
            <a:ln w="12700" cap="flat">
              <a:solidFill>
                <a:schemeClr val="accent3"/>
              </a:solidFill>
              <a:prstDash val="solid"/>
              <a:round/>
            </a:ln>
          </a:insideV>
        </a:tcBdr>
        <a:fill>
          <a:solidFill>
            <a:schemeClr val="accent2">
              <a:lumOff val="21764"/>
            </a:schemeClr>
          </a:solidFill>
        </a:fill>
      </a:tcStyle>
    </a:lastRow>
    <a:firstRow>
      <a:tcTxStyle b="on" i="off">
        <a:fontRef idx="major">
          <a:schemeClr val="accent3"/>
        </a:fontRef>
        <a:schemeClr val="accent3"/>
      </a:tcTxStyle>
      <a:tcStyle>
        <a:tcBdr>
          <a:left>
            <a:ln w="12700" cap="flat">
              <a:solidFill>
                <a:schemeClr val="accent3"/>
              </a:solidFill>
              <a:prstDash val="solid"/>
              <a:round/>
            </a:ln>
          </a:left>
          <a:right>
            <a:ln w="12700" cap="flat">
              <a:solidFill>
                <a:schemeClr val="accent3"/>
              </a:solidFill>
              <a:prstDash val="solid"/>
              <a:round/>
            </a:ln>
          </a:right>
          <a:top>
            <a:ln w="12700" cap="flat">
              <a:solidFill>
                <a:schemeClr val="accent3"/>
              </a:solidFill>
              <a:prstDash val="solid"/>
              <a:round/>
            </a:ln>
          </a:top>
          <a:bottom>
            <a:ln w="38100" cap="flat">
              <a:solidFill>
                <a:schemeClr val="accent3"/>
              </a:solidFill>
              <a:prstDash val="solid"/>
              <a:round/>
            </a:ln>
          </a:bottom>
          <a:insideH>
            <a:ln w="12700" cap="flat">
              <a:solidFill>
                <a:schemeClr val="accent3"/>
              </a:solidFill>
              <a:prstDash val="solid"/>
              <a:round/>
            </a:ln>
          </a:insideH>
          <a:insideV>
            <a:ln w="12700" cap="flat">
              <a:solidFill>
                <a:schemeClr val="accent3"/>
              </a:solidFill>
              <a:prstDash val="solid"/>
              <a:round/>
            </a:ln>
          </a:insideV>
        </a:tcBdr>
        <a:fill>
          <a:solidFill>
            <a:schemeClr val="accent2">
              <a:lumOff val="21764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slide" Target="slides/slide57.xml"/><Relationship Id="rId65" Type="http://schemas.openxmlformats.org/officeDocument/2006/relationships/slide" Target="slides/slide58.xml"/><Relationship Id="rId66" Type="http://schemas.openxmlformats.org/officeDocument/2006/relationships/slide" Target="slides/slide59.xml"/><Relationship Id="rId67" Type="http://schemas.openxmlformats.org/officeDocument/2006/relationships/slide" Target="slides/slide60.xml"/><Relationship Id="rId68" Type="http://schemas.openxmlformats.org/officeDocument/2006/relationships/slide" Target="slides/slide61.xml"/><Relationship Id="rId69" Type="http://schemas.openxmlformats.org/officeDocument/2006/relationships/slide" Target="slides/slide62.xml"/><Relationship Id="rId70" Type="http://schemas.openxmlformats.org/officeDocument/2006/relationships/slide" Target="slides/slide63.xml"/><Relationship Id="rId71" Type="http://schemas.openxmlformats.org/officeDocument/2006/relationships/slide" Target="slides/slide64.xml"/><Relationship Id="rId72" Type="http://schemas.openxmlformats.org/officeDocument/2006/relationships/slide" Target="slides/slide65.xml"/><Relationship Id="rId73" Type="http://schemas.openxmlformats.org/officeDocument/2006/relationships/slide" Target="slides/slide66.xml"/><Relationship Id="rId74" Type="http://schemas.openxmlformats.org/officeDocument/2006/relationships/slide" Target="slides/slide67.xml"/><Relationship Id="rId75" Type="http://schemas.openxmlformats.org/officeDocument/2006/relationships/slide" Target="slides/slide68.xml"/><Relationship Id="rId76" Type="http://schemas.openxmlformats.org/officeDocument/2006/relationships/slide" Target="slides/slide69.xml"/><Relationship Id="rId77" Type="http://schemas.openxmlformats.org/officeDocument/2006/relationships/slide" Target="slides/slide70.xml"/><Relationship Id="rId78" Type="http://schemas.openxmlformats.org/officeDocument/2006/relationships/slide" Target="slides/slide71.xml"/><Relationship Id="rId79" Type="http://schemas.openxmlformats.org/officeDocument/2006/relationships/slide" Target="slides/slide72.xml"/><Relationship Id="rId80" Type="http://schemas.openxmlformats.org/officeDocument/2006/relationships/slide" Target="slides/slide73.xml"/><Relationship Id="rId81" Type="http://schemas.openxmlformats.org/officeDocument/2006/relationships/slide" Target="slides/slide74.xml"/><Relationship Id="rId82" Type="http://schemas.openxmlformats.org/officeDocument/2006/relationships/slide" Target="slides/slide75.xml"/><Relationship Id="rId83" Type="http://schemas.openxmlformats.org/officeDocument/2006/relationships/slide" Target="slides/slide76.xml"/><Relationship Id="rId84" Type="http://schemas.openxmlformats.org/officeDocument/2006/relationships/slide" Target="slides/slide77.xml"/><Relationship Id="rId85" Type="http://schemas.openxmlformats.org/officeDocument/2006/relationships/slide" Target="slides/slide78.xml"/><Relationship Id="rId86" Type="http://schemas.openxmlformats.org/officeDocument/2006/relationships/slide" Target="slides/slide79.xml"/><Relationship Id="rId87" Type="http://schemas.openxmlformats.org/officeDocument/2006/relationships/slide" Target="slides/slide80.xml"/><Relationship Id="rId88" Type="http://schemas.openxmlformats.org/officeDocument/2006/relationships/slide" Target="slides/slide81.xml"/><Relationship Id="rId89" Type="http://schemas.openxmlformats.org/officeDocument/2006/relationships/slide" Target="slides/slide82.xml"/><Relationship Id="rId90" Type="http://schemas.openxmlformats.org/officeDocument/2006/relationships/slide" Target="slides/slide83.xml"/><Relationship Id="rId91" Type="http://schemas.openxmlformats.org/officeDocument/2006/relationships/slide" Target="slides/slide84.xml"/><Relationship Id="rId92" Type="http://schemas.openxmlformats.org/officeDocument/2006/relationships/slide" Target="slides/slide85.xml"/><Relationship Id="rId93" Type="http://schemas.openxmlformats.org/officeDocument/2006/relationships/slide" Target="slides/slide86.xml"/><Relationship Id="rId94" Type="http://schemas.openxmlformats.org/officeDocument/2006/relationships/slide" Target="slides/slide87.xml"/><Relationship Id="rId95" Type="http://schemas.openxmlformats.org/officeDocument/2006/relationships/slide" Target="slides/slide88.xml"/><Relationship Id="rId96" Type="http://schemas.openxmlformats.org/officeDocument/2006/relationships/slide" Target="slides/slide89.xml"/><Relationship Id="rId97" Type="http://schemas.openxmlformats.org/officeDocument/2006/relationships/slide" Target="slides/slide90.xml"/><Relationship Id="rId98" Type="http://schemas.openxmlformats.org/officeDocument/2006/relationships/slide" Target="slides/slide91.xml"/><Relationship Id="rId99" Type="http://schemas.openxmlformats.org/officeDocument/2006/relationships/slide" Target="slides/slide92.xml"/><Relationship Id="rId100" Type="http://schemas.openxmlformats.org/officeDocument/2006/relationships/slide" Target="slides/slide93.xml"/><Relationship Id="rId101" Type="http://schemas.openxmlformats.org/officeDocument/2006/relationships/slide" Target="slides/slide94.xml"/><Relationship Id="rId102" Type="http://schemas.openxmlformats.org/officeDocument/2006/relationships/slide" Target="slides/slide95.xml"/><Relationship Id="rId103" Type="http://schemas.openxmlformats.org/officeDocument/2006/relationships/slide" Target="slides/slide96.xml"/><Relationship Id="rId104" Type="http://schemas.openxmlformats.org/officeDocument/2006/relationships/slide" Target="slides/slide97.xml"/><Relationship Id="rId105" Type="http://schemas.openxmlformats.org/officeDocument/2006/relationships/slide" Target="slides/slide98.xml"/><Relationship Id="rId106" Type="http://schemas.openxmlformats.org/officeDocument/2006/relationships/slide" Target="slides/slide99.xml"/><Relationship Id="rId107" Type="http://schemas.openxmlformats.org/officeDocument/2006/relationships/slide" Target="slides/slide100.xml"/><Relationship Id="rId108" Type="http://schemas.openxmlformats.org/officeDocument/2006/relationships/slide" Target="slides/slide101.xml"/><Relationship Id="rId109" Type="http://schemas.openxmlformats.org/officeDocument/2006/relationships/slide" Target="slides/slide102.xml"/><Relationship Id="rId110" Type="http://schemas.openxmlformats.org/officeDocument/2006/relationships/slide" Target="slides/slide103.xml"/><Relationship Id="rId111" Type="http://schemas.openxmlformats.org/officeDocument/2006/relationships/slide" Target="slides/slide104.xml"/><Relationship Id="rId112" Type="http://schemas.openxmlformats.org/officeDocument/2006/relationships/slide" Target="slides/slide105.xml"/><Relationship Id="rId113" Type="http://schemas.openxmlformats.org/officeDocument/2006/relationships/slide" Target="slides/slide106.xml"/><Relationship Id="rId114" Type="http://schemas.openxmlformats.org/officeDocument/2006/relationships/slide" Target="slides/slide107.xml"/><Relationship Id="rId115" Type="http://schemas.openxmlformats.org/officeDocument/2006/relationships/slide" Target="slides/slide108.xml"/><Relationship Id="rId116" Type="http://schemas.openxmlformats.org/officeDocument/2006/relationships/slide" Target="slides/slide109.xml"/><Relationship Id="rId117" Type="http://schemas.openxmlformats.org/officeDocument/2006/relationships/slide" Target="slides/slide110.xml"/><Relationship Id="rId118" Type="http://schemas.openxmlformats.org/officeDocument/2006/relationships/slide" Target="slides/slide111.xml"/><Relationship Id="rId119" Type="http://schemas.openxmlformats.org/officeDocument/2006/relationships/slide" Target="slides/slide112.xml"/><Relationship Id="rId120" Type="http://schemas.openxmlformats.org/officeDocument/2006/relationships/slide" Target="slides/slide113.xml"/><Relationship Id="rId121" Type="http://schemas.openxmlformats.org/officeDocument/2006/relationships/slide" Target="slides/slide114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72" name="Shape 272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400">
        <a:latin typeface="+mn-lt"/>
        <a:ea typeface="+mn-ea"/>
        <a:cs typeface="+mn-cs"/>
        <a:sym typeface="Arial"/>
      </a:defRPr>
    </a:lvl1pPr>
    <a:lvl2pPr indent="228600" latinLnBrk="0">
      <a:defRPr sz="1400">
        <a:latin typeface="+mn-lt"/>
        <a:ea typeface="+mn-ea"/>
        <a:cs typeface="+mn-cs"/>
        <a:sym typeface="Arial"/>
      </a:defRPr>
    </a:lvl2pPr>
    <a:lvl3pPr indent="457200" latinLnBrk="0">
      <a:defRPr sz="1400">
        <a:latin typeface="+mn-lt"/>
        <a:ea typeface="+mn-ea"/>
        <a:cs typeface="+mn-cs"/>
        <a:sym typeface="Arial"/>
      </a:defRPr>
    </a:lvl3pPr>
    <a:lvl4pPr indent="685800" latinLnBrk="0">
      <a:defRPr sz="1400">
        <a:latin typeface="+mn-lt"/>
        <a:ea typeface="+mn-ea"/>
        <a:cs typeface="+mn-cs"/>
        <a:sym typeface="Arial"/>
      </a:defRPr>
    </a:lvl4pPr>
    <a:lvl5pPr indent="914400" latinLnBrk="0">
      <a:defRPr sz="1400">
        <a:latin typeface="+mn-lt"/>
        <a:ea typeface="+mn-ea"/>
        <a:cs typeface="+mn-cs"/>
        <a:sym typeface="Arial"/>
      </a:defRPr>
    </a:lvl5pPr>
    <a:lvl6pPr indent="1143000" latinLnBrk="0">
      <a:defRPr sz="1400">
        <a:latin typeface="+mn-lt"/>
        <a:ea typeface="+mn-ea"/>
        <a:cs typeface="+mn-cs"/>
        <a:sym typeface="Arial"/>
      </a:defRPr>
    </a:lvl6pPr>
    <a:lvl7pPr indent="1371600" latinLnBrk="0">
      <a:defRPr sz="1400">
        <a:latin typeface="+mn-lt"/>
        <a:ea typeface="+mn-ea"/>
        <a:cs typeface="+mn-cs"/>
        <a:sym typeface="Arial"/>
      </a:defRPr>
    </a:lvl7pPr>
    <a:lvl8pPr indent="1600200" latinLnBrk="0">
      <a:defRPr sz="1400">
        <a:latin typeface="+mn-lt"/>
        <a:ea typeface="+mn-ea"/>
        <a:cs typeface="+mn-cs"/>
        <a:sym typeface="Arial"/>
      </a:defRPr>
    </a:lvl8pPr>
    <a:lvl9pPr indent="1828800" latinLnBrk="0">
      <a:defRPr sz="1400">
        <a:latin typeface="+mn-lt"/>
        <a:ea typeface="+mn-ea"/>
        <a:cs typeface="+mn-cs"/>
        <a:sym typeface="Arial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hyperlink" Target="http://web.stanford.edu/class/cs106ap/" TargetMode="External"/><Relationship Id="rId4" Type="http://schemas.openxmlformats.org/officeDocument/2006/relationships/hyperlink" Target="https://compedu.stanford.edu/codeinplace/v1/#/course" TargetMode="External"/><Relationship Id="rId5" Type="http://schemas.openxmlformats.org/officeDocument/2006/relationships/hyperlink" Target="https://sites.google.com/ku.edu.tr/comp125-spring2020/home" TargetMode="Externa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311708" y="744573"/>
            <a:ext cx="8520601" cy="2052603"/>
          </a:xfrm>
          <a:prstGeom prst="rect">
            <a:avLst/>
          </a:prstGeom>
        </p:spPr>
        <p:txBody>
          <a:bodyPr anchor="b"/>
          <a:lstStyle>
            <a:lvl1pPr algn="ctr">
              <a:defRPr b="1" sz="5200">
                <a:solidFill>
                  <a:srgbClr val="000000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311698" y="2834125"/>
            <a:ext cx="8520603" cy="792602"/>
          </a:xfrm>
          <a:prstGeom prst="rect">
            <a:avLst/>
          </a:prstGeom>
        </p:spPr>
        <p:txBody>
          <a:bodyPr/>
          <a:lstStyle>
            <a:lvl1pPr marL="228600" indent="-114300" algn="ctr">
              <a:lnSpc>
                <a:spcPct val="100000"/>
              </a:lnSpc>
              <a:buClrTx/>
              <a:buSzTx/>
              <a:buFontTx/>
              <a:buNone/>
              <a:defRPr sz="2800">
                <a:solidFill>
                  <a:schemeClr val="accent3"/>
                </a:solidFill>
              </a:defRPr>
            </a:lvl1pPr>
            <a:lvl2pPr marL="228600" indent="114300" algn="ctr">
              <a:lnSpc>
                <a:spcPct val="100000"/>
              </a:lnSpc>
              <a:buClrTx/>
              <a:buSzTx/>
              <a:buFontTx/>
              <a:buNone/>
              <a:defRPr sz="2800">
                <a:solidFill>
                  <a:schemeClr val="accent3"/>
                </a:solidFill>
              </a:defRPr>
            </a:lvl2pPr>
            <a:lvl3pPr marL="228600" indent="114300" algn="ctr">
              <a:lnSpc>
                <a:spcPct val="100000"/>
              </a:lnSpc>
              <a:buClrTx/>
              <a:buSzTx/>
              <a:buFontTx/>
              <a:buNone/>
              <a:defRPr sz="2800">
                <a:solidFill>
                  <a:schemeClr val="accent3"/>
                </a:solidFill>
              </a:defRPr>
            </a:lvl3pPr>
            <a:lvl4pPr marL="228600" indent="114300" algn="ctr">
              <a:lnSpc>
                <a:spcPct val="100000"/>
              </a:lnSpc>
              <a:buClrTx/>
              <a:buSzTx/>
              <a:buFontTx/>
              <a:buNone/>
              <a:defRPr sz="2800">
                <a:solidFill>
                  <a:schemeClr val="accent3"/>
                </a:solidFill>
              </a:defRPr>
            </a:lvl4pPr>
            <a:lvl5pPr marL="228600" indent="114300" algn="ctr">
              <a:lnSpc>
                <a:spcPct val="100000"/>
              </a:lnSpc>
              <a:buClrTx/>
              <a:buSzTx/>
              <a:buFontTx/>
              <a:buNone/>
              <a:defRPr sz="2800">
                <a:solidFill>
                  <a:schemeClr val="accent3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_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Title Text"/>
          <p:cNvSpPr txBox="1"/>
          <p:nvPr>
            <p:ph type="title"/>
          </p:nvPr>
        </p:nvSpPr>
        <p:spPr>
          <a:xfrm>
            <a:off x="311698" y="1106125"/>
            <a:ext cx="8520603" cy="1963500"/>
          </a:xfrm>
          <a:prstGeom prst="rect">
            <a:avLst/>
          </a:prstGeom>
        </p:spPr>
        <p:txBody>
          <a:bodyPr anchor="b"/>
          <a:lstStyle>
            <a:lvl1pPr algn="ctr">
              <a:defRPr sz="12000"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93" name="Body Level One…"/>
          <p:cNvSpPr txBox="1"/>
          <p:nvPr>
            <p:ph type="body" sz="half" idx="1"/>
          </p:nvPr>
        </p:nvSpPr>
        <p:spPr>
          <a:xfrm>
            <a:off x="311698" y="3152225"/>
            <a:ext cx="8520603" cy="1300800"/>
          </a:xfrm>
          <a:prstGeom prst="rect">
            <a:avLst/>
          </a:prstGeom>
        </p:spPr>
        <p:txBody>
          <a:bodyPr/>
          <a:lstStyle>
            <a:lvl1pPr algn="ctr"/>
            <a:lvl2pPr algn="ctr"/>
            <a:lvl3pPr algn="ctr"/>
            <a:lvl4pPr algn="ctr"/>
            <a:lvl5pPr algn="ctr"/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" name="Google Shape;50;p11"/>
          <p:cNvSpPr/>
          <p:nvPr/>
        </p:nvSpPr>
        <p:spPr>
          <a:xfrm>
            <a:off x="0" y="4848025"/>
            <a:ext cx="9144000" cy="295502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pPr>
          </a:p>
        </p:txBody>
      </p:sp>
      <p:sp>
        <p:nvSpPr>
          <p:cNvPr id="95" name="Slide Number"/>
          <p:cNvSpPr txBox="1"/>
          <p:nvPr>
            <p:ph type="sldNum" sz="quarter" idx="2"/>
          </p:nvPr>
        </p:nvSpPr>
        <p:spPr>
          <a:xfrm>
            <a:off x="8704833" y="4692392"/>
            <a:ext cx="316326" cy="335249"/>
          </a:xfrm>
          <a:prstGeom prst="rect">
            <a:avLst/>
          </a:prstGeom>
        </p:spPr>
        <p:txBody>
          <a:bodyPr/>
          <a:lstStyle>
            <a:lvl1pPr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03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257175" indent="-257175">
              <a:buClrTx/>
              <a:buFont typeface="Arial"/>
              <a:buChar char="•"/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L="618445" indent="-275545">
              <a:buClrTx/>
              <a:buFont typeface="Arial"/>
              <a:buChar char="•"/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L="906234" indent="-220434">
              <a:buClrTx/>
              <a:buFont typeface="Arial"/>
              <a:buChar char="•"/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L="1249134" indent="-220434">
              <a:buClrTx/>
              <a:buFont typeface="Arial"/>
              <a:buChar char="•"/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L="1592034" indent="-220434">
              <a:buClrTx/>
              <a:buFont typeface="Arial"/>
              <a:buChar char="•"/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Horizontal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Image"/>
          <p:cNvSpPr/>
          <p:nvPr>
            <p:ph type="pic" sz="half" idx="21"/>
          </p:nvPr>
        </p:nvSpPr>
        <p:spPr>
          <a:xfrm>
            <a:off x="2395389" y="502295"/>
            <a:ext cx="4353224" cy="290661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2" name="Title Text"/>
          <p:cNvSpPr txBox="1"/>
          <p:nvPr>
            <p:ph type="title"/>
          </p:nvPr>
        </p:nvSpPr>
        <p:spPr>
          <a:xfrm>
            <a:off x="2114102" y="3683496"/>
            <a:ext cx="4915796" cy="649637"/>
          </a:xfrm>
          <a:prstGeom prst="rect">
            <a:avLst/>
          </a:prstGeom>
        </p:spPr>
        <p:txBody>
          <a:bodyPr lIns="34289" tIns="34289" rIns="34289" bIns="34289" anchor="ctr"/>
          <a:lstStyle>
            <a:lvl1pPr algn="ctr" defTabSz="342900">
              <a:defRPr sz="3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13" name="Body Level One…"/>
          <p:cNvSpPr txBox="1"/>
          <p:nvPr>
            <p:ph type="body" sz="quarter" idx="1"/>
          </p:nvPr>
        </p:nvSpPr>
        <p:spPr>
          <a:xfrm>
            <a:off x="2114102" y="4326432"/>
            <a:ext cx="4915796" cy="341563"/>
          </a:xfrm>
          <a:prstGeom prst="rect">
            <a:avLst/>
          </a:prstGeom>
        </p:spPr>
        <p:txBody>
          <a:bodyPr lIns="34289" tIns="34289" rIns="34289" bIns="34289"/>
          <a:lstStyle>
            <a:lvl1pPr marL="0" indent="0" algn="ctr" defTabSz="342900">
              <a:lnSpc>
                <a:spcPct val="100000"/>
              </a:lnSpc>
              <a:buClrTx/>
              <a:buSzTx/>
              <a:buFontTx/>
              <a:buNone/>
              <a:defRPr sz="1600">
                <a:solidFill>
                  <a:srgbClr val="C8AF7B"/>
                </a:solidFill>
                <a:effectLst>
                  <a:outerShdw sx="100000" sy="100000" kx="0" ky="0" algn="b" rotWithShape="0" blurRad="25400" dist="12700" dir="16200000">
                    <a:srgbClr val="000000">
                      <a:alpha val="48000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defRPr>
            </a:lvl1pPr>
            <a:lvl2pPr marL="0" indent="0" algn="ctr" defTabSz="342900">
              <a:lnSpc>
                <a:spcPct val="100000"/>
              </a:lnSpc>
              <a:buClrTx/>
              <a:buSzTx/>
              <a:buFontTx/>
              <a:buNone/>
              <a:defRPr sz="1600">
                <a:solidFill>
                  <a:srgbClr val="C8AF7B"/>
                </a:solidFill>
                <a:effectLst>
                  <a:outerShdw sx="100000" sy="100000" kx="0" ky="0" algn="b" rotWithShape="0" blurRad="25400" dist="12700" dir="16200000">
                    <a:srgbClr val="000000">
                      <a:alpha val="48000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defRPr>
            </a:lvl2pPr>
            <a:lvl3pPr marL="0" indent="0" algn="ctr" defTabSz="342900">
              <a:lnSpc>
                <a:spcPct val="100000"/>
              </a:lnSpc>
              <a:buClrTx/>
              <a:buSzTx/>
              <a:buFontTx/>
              <a:buNone/>
              <a:defRPr sz="1600">
                <a:solidFill>
                  <a:srgbClr val="C8AF7B"/>
                </a:solidFill>
                <a:effectLst>
                  <a:outerShdw sx="100000" sy="100000" kx="0" ky="0" algn="b" rotWithShape="0" blurRad="25400" dist="12700" dir="16200000">
                    <a:srgbClr val="000000">
                      <a:alpha val="48000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defRPr>
            </a:lvl3pPr>
            <a:lvl4pPr marL="0" indent="0" algn="ctr" defTabSz="342900">
              <a:lnSpc>
                <a:spcPct val="100000"/>
              </a:lnSpc>
              <a:buClrTx/>
              <a:buSzTx/>
              <a:buFontTx/>
              <a:buNone/>
              <a:defRPr sz="1600">
                <a:solidFill>
                  <a:srgbClr val="C8AF7B"/>
                </a:solidFill>
                <a:effectLst>
                  <a:outerShdw sx="100000" sy="100000" kx="0" ky="0" algn="b" rotWithShape="0" blurRad="25400" dist="12700" dir="16200000">
                    <a:srgbClr val="000000">
                      <a:alpha val="48000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defRPr>
            </a:lvl4pPr>
            <a:lvl5pPr marL="0" indent="0" algn="ctr" defTabSz="342900">
              <a:lnSpc>
                <a:spcPct val="100000"/>
              </a:lnSpc>
              <a:buClrTx/>
              <a:buSzTx/>
              <a:buFontTx/>
              <a:buNone/>
              <a:defRPr sz="1600">
                <a:solidFill>
                  <a:srgbClr val="C8AF7B"/>
                </a:solidFill>
                <a:effectLst>
                  <a:outerShdw sx="100000" sy="100000" kx="0" ky="0" algn="b" rotWithShape="0" blurRad="25400" dist="12700" dir="16200000">
                    <a:srgbClr val="000000">
                      <a:alpha val="48000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4" name="Adopted from Stanford Uni’s CS106ap course slides by Kylie Jue and Sonja Johnson-Yu and Code in Place by Piech and Sahami; Koca Uni’s Comp125 course by Ayca Tuzmen"/>
          <p:cNvSpPr txBox="1"/>
          <p:nvPr/>
        </p:nvSpPr>
        <p:spPr>
          <a:xfrm>
            <a:off x="-206074" y="4767171"/>
            <a:ext cx="8101535" cy="2128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5716" tIns="25716" rIns="25716" bIns="25716">
            <a:normAutofit fontScale="100000" lnSpcReduction="0"/>
          </a:bodyPr>
          <a:lstStyle/>
          <a:p>
            <a:pPr lvl="2" indent="914400" defTabSz="257175">
              <a:spcBef>
                <a:spcPts val="100"/>
              </a:spcBef>
              <a:defRPr sz="700">
                <a:solidFill>
                  <a:srgbClr val="C0504D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Adopted from Stanford Uni’s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 invalidUrl="" action="" tgtFrame="" tooltip="" history="1" highlightClick="0" endSnd="0"/>
              </a:rPr>
              <a:t>CS106ap course slides by Kylie Jue and Sonja Johnson-Yu</a:t>
            </a:r>
            <a:r>
              <a:t> and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4" invalidUrl="" action="" tgtFrame="" tooltip="" history="1" highlightClick="0" endSnd="0"/>
              </a:rPr>
              <a:t>Code in Place by Piech and Sahami</a:t>
            </a:r>
            <a:r>
              <a:t>; Koca Uni’s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5" invalidUrl="" action="" tgtFrame="" tooltip="" history="1" highlightClick="0" endSnd="0"/>
              </a:rPr>
              <a:t>Comp125 course by Ayca Tuzmen</a:t>
            </a:r>
          </a:p>
        </p:txBody>
      </p:sp>
      <p:sp>
        <p:nvSpPr>
          <p:cNvPr id="115" name="Slide Number"/>
          <p:cNvSpPr txBox="1"/>
          <p:nvPr>
            <p:ph type="sldNum" sz="quarter" idx="2"/>
          </p:nvPr>
        </p:nvSpPr>
        <p:spPr>
          <a:xfrm>
            <a:off x="7460960" y="4812658"/>
            <a:ext cx="197141" cy="183053"/>
          </a:xfrm>
          <a:prstGeom prst="rect">
            <a:avLst/>
          </a:prstGeom>
        </p:spPr>
        <p:txBody>
          <a:bodyPr lIns="34289" tIns="34289" rIns="34289" bIns="34289"/>
          <a:lstStyle>
            <a:lvl1pPr defTabSz="342900">
              <a:defRPr i="1" sz="900">
                <a:solidFill>
                  <a:srgbClr val="F4E1B9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lide Number"/>
          <p:cNvSpPr txBox="1"/>
          <p:nvPr>
            <p:ph type="sldNum" sz="quarter" idx="2"/>
          </p:nvPr>
        </p:nvSpPr>
        <p:spPr>
          <a:xfrm>
            <a:off x="7435560" y="4683917"/>
            <a:ext cx="222541" cy="204125"/>
          </a:xfrm>
          <a:prstGeom prst="rect">
            <a:avLst/>
          </a:prstGeom>
        </p:spPr>
        <p:txBody>
          <a:bodyPr lIns="34289" tIns="34289" rIns="34289" bIns="34289" anchor="t"/>
          <a:lstStyle>
            <a:lvl1pPr defTabSz="685800">
              <a:defRPr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lide Number"/>
          <p:cNvSpPr txBox="1"/>
          <p:nvPr>
            <p:ph type="sldNum" sz="quarter" idx="2"/>
          </p:nvPr>
        </p:nvSpPr>
        <p:spPr>
          <a:xfrm>
            <a:off x="7435560" y="4683917"/>
            <a:ext cx="222541" cy="204125"/>
          </a:xfrm>
          <a:prstGeom prst="rect">
            <a:avLst/>
          </a:prstGeom>
        </p:spPr>
        <p:txBody>
          <a:bodyPr lIns="34289" tIns="34289" rIns="34289" bIns="34289" anchor="t"/>
          <a:lstStyle>
            <a:lvl1pPr defTabSz="685800">
              <a:defRPr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lide Number"/>
          <p:cNvSpPr txBox="1"/>
          <p:nvPr>
            <p:ph type="sldNum" sz="quarter" idx="2"/>
          </p:nvPr>
        </p:nvSpPr>
        <p:spPr>
          <a:xfrm>
            <a:off x="7460960" y="4812658"/>
            <a:ext cx="197141" cy="183053"/>
          </a:xfrm>
          <a:prstGeom prst="rect">
            <a:avLst/>
          </a:prstGeom>
        </p:spPr>
        <p:txBody>
          <a:bodyPr lIns="34289" tIns="34289" rIns="34289" bIns="34289"/>
          <a:lstStyle>
            <a:lvl1pPr defTabSz="342900"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lide Number"/>
          <p:cNvSpPr txBox="1"/>
          <p:nvPr>
            <p:ph type="sldNum" sz="quarter" idx="2"/>
          </p:nvPr>
        </p:nvSpPr>
        <p:spPr>
          <a:xfrm>
            <a:off x="7435560" y="4683917"/>
            <a:ext cx="222541" cy="204125"/>
          </a:xfrm>
          <a:prstGeom prst="rect">
            <a:avLst/>
          </a:prstGeom>
        </p:spPr>
        <p:txBody>
          <a:bodyPr lIns="34289" tIns="34289" rIns="34289" bIns="34289" anchor="t"/>
          <a:lstStyle>
            <a:lvl1pPr defTabSz="685800">
              <a:defRPr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Title Text"/>
          <p:cNvSpPr txBox="1"/>
          <p:nvPr>
            <p:ph type="title"/>
          </p:nvPr>
        </p:nvSpPr>
        <p:spPr>
          <a:xfrm>
            <a:off x="1485900" y="205978"/>
            <a:ext cx="6172200" cy="857251"/>
          </a:xfrm>
          <a:prstGeom prst="rect">
            <a:avLst/>
          </a:prstGeom>
        </p:spPr>
        <p:txBody>
          <a:bodyPr lIns="34289" tIns="34289" rIns="34289" bIns="34289" anchor="ctr"/>
          <a:lstStyle>
            <a:lvl1pPr algn="ctr" defTabSz="342900">
              <a:defRPr sz="3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51" name="Body Level One…"/>
          <p:cNvSpPr txBox="1"/>
          <p:nvPr>
            <p:ph type="body" idx="1"/>
          </p:nvPr>
        </p:nvSpPr>
        <p:spPr>
          <a:xfrm>
            <a:off x="1485900" y="1200150"/>
            <a:ext cx="6172200" cy="3394474"/>
          </a:xfrm>
          <a:prstGeom prst="rect">
            <a:avLst/>
          </a:prstGeom>
        </p:spPr>
        <p:txBody>
          <a:bodyPr lIns="34289" tIns="34289" rIns="34289" bIns="34289"/>
          <a:lstStyle>
            <a:lvl1pPr marL="257175" indent="-257175" defTabSz="342900">
              <a:lnSpc>
                <a:spcPct val="100000"/>
              </a:lnSpc>
              <a:spcBef>
                <a:spcPts val="500"/>
              </a:spcBef>
              <a:buClrTx/>
              <a:buSzPct val="100000"/>
              <a:buFont typeface="Arial"/>
              <a:buChar char="•"/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02127" indent="-244927" defTabSz="342900">
              <a:lnSpc>
                <a:spcPct val="100000"/>
              </a:lnSpc>
              <a:spcBef>
                <a:spcPts val="500"/>
              </a:spcBef>
              <a:buClrTx/>
              <a:buSzPct val="100000"/>
              <a:buFont typeface="Arial"/>
              <a:buChar char="–"/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indent="-228600" defTabSz="342900">
              <a:lnSpc>
                <a:spcPct val="100000"/>
              </a:lnSpc>
              <a:spcBef>
                <a:spcPts val="500"/>
              </a:spcBef>
              <a:buClrTx/>
              <a:buSzPct val="100000"/>
              <a:buFont typeface="Arial"/>
              <a:buChar char="•"/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45920" indent="-274319" defTabSz="342900">
              <a:lnSpc>
                <a:spcPct val="100000"/>
              </a:lnSpc>
              <a:spcBef>
                <a:spcPts val="500"/>
              </a:spcBef>
              <a:buClrTx/>
              <a:buSzPct val="100000"/>
              <a:buFont typeface="Arial"/>
              <a:buChar char="–"/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103120" indent="-274320" defTabSz="342900">
              <a:lnSpc>
                <a:spcPct val="100000"/>
              </a:lnSpc>
              <a:spcBef>
                <a:spcPts val="500"/>
              </a:spcBef>
              <a:buClrTx/>
              <a:buSzPct val="100000"/>
              <a:buFont typeface="Arial"/>
              <a:buChar char="»"/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2" name="Slide Number"/>
          <p:cNvSpPr txBox="1"/>
          <p:nvPr>
            <p:ph type="sldNum" sz="quarter" idx="2"/>
          </p:nvPr>
        </p:nvSpPr>
        <p:spPr>
          <a:xfrm>
            <a:off x="7460960" y="4812658"/>
            <a:ext cx="197141" cy="183053"/>
          </a:xfrm>
          <a:prstGeom prst="rect">
            <a:avLst/>
          </a:prstGeom>
        </p:spPr>
        <p:txBody>
          <a:bodyPr lIns="34289" tIns="34289" rIns="34289" bIns="34289"/>
          <a:lstStyle>
            <a:lvl1pPr defTabSz="342900"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Title Text"/>
          <p:cNvSpPr txBox="1"/>
          <p:nvPr>
            <p:ph type="title"/>
          </p:nvPr>
        </p:nvSpPr>
        <p:spPr>
          <a:xfrm>
            <a:off x="1485900" y="205978"/>
            <a:ext cx="6172200" cy="857251"/>
          </a:xfrm>
          <a:prstGeom prst="rect">
            <a:avLst/>
          </a:prstGeom>
        </p:spPr>
        <p:txBody>
          <a:bodyPr lIns="34289" tIns="34289" rIns="34289" bIns="34289" anchor="ctr"/>
          <a:lstStyle>
            <a:lvl1pPr algn="ctr" defTabSz="342900">
              <a:defRPr sz="3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60" name="Body Level One…"/>
          <p:cNvSpPr txBox="1"/>
          <p:nvPr>
            <p:ph type="body" idx="1"/>
          </p:nvPr>
        </p:nvSpPr>
        <p:spPr>
          <a:xfrm>
            <a:off x="1485900" y="1200150"/>
            <a:ext cx="6172200" cy="3394474"/>
          </a:xfrm>
          <a:prstGeom prst="rect">
            <a:avLst/>
          </a:prstGeom>
        </p:spPr>
        <p:txBody>
          <a:bodyPr lIns="34289" tIns="34289" rIns="34289" bIns="34289"/>
          <a:lstStyle>
            <a:lvl1pPr marL="257175" indent="-257175" defTabSz="342900">
              <a:lnSpc>
                <a:spcPct val="100000"/>
              </a:lnSpc>
              <a:spcBef>
                <a:spcPts val="500"/>
              </a:spcBef>
              <a:buClrTx/>
              <a:buSzPct val="100000"/>
              <a:buFont typeface="Arial"/>
              <a:buChar char="•"/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02127" indent="-244927" defTabSz="342900">
              <a:lnSpc>
                <a:spcPct val="100000"/>
              </a:lnSpc>
              <a:spcBef>
                <a:spcPts val="500"/>
              </a:spcBef>
              <a:buClrTx/>
              <a:buSzPct val="100000"/>
              <a:buFont typeface="Arial"/>
              <a:buChar char="–"/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indent="-228600" defTabSz="342900">
              <a:lnSpc>
                <a:spcPct val="100000"/>
              </a:lnSpc>
              <a:spcBef>
                <a:spcPts val="500"/>
              </a:spcBef>
              <a:buClrTx/>
              <a:buSzPct val="100000"/>
              <a:buFont typeface="Arial"/>
              <a:buChar char="•"/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45920" indent="-274319" defTabSz="342900">
              <a:lnSpc>
                <a:spcPct val="100000"/>
              </a:lnSpc>
              <a:spcBef>
                <a:spcPts val="500"/>
              </a:spcBef>
              <a:buClrTx/>
              <a:buSzPct val="100000"/>
              <a:buFont typeface="Arial"/>
              <a:buChar char="–"/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103120" indent="-274320" defTabSz="342900">
              <a:lnSpc>
                <a:spcPct val="100000"/>
              </a:lnSpc>
              <a:spcBef>
                <a:spcPts val="500"/>
              </a:spcBef>
              <a:buClrTx/>
              <a:buSzPct val="100000"/>
              <a:buFont typeface="Arial"/>
              <a:buChar char="»"/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1" name="Slide Number"/>
          <p:cNvSpPr txBox="1"/>
          <p:nvPr>
            <p:ph type="sldNum" sz="quarter" idx="2"/>
          </p:nvPr>
        </p:nvSpPr>
        <p:spPr>
          <a:xfrm>
            <a:off x="7460960" y="4812658"/>
            <a:ext cx="197141" cy="183053"/>
          </a:xfrm>
          <a:prstGeom prst="rect">
            <a:avLst/>
          </a:prstGeom>
        </p:spPr>
        <p:txBody>
          <a:bodyPr lIns="34289" tIns="34289" rIns="34289" bIns="34289"/>
          <a:lstStyle>
            <a:lvl1pPr defTabSz="342900"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Title Text"/>
          <p:cNvSpPr txBox="1"/>
          <p:nvPr>
            <p:ph type="title"/>
          </p:nvPr>
        </p:nvSpPr>
        <p:spPr>
          <a:xfrm>
            <a:off x="1543050" y="400050"/>
            <a:ext cx="6115050" cy="457200"/>
          </a:xfrm>
          <a:prstGeom prst="rect">
            <a:avLst/>
          </a:prstGeom>
        </p:spPr>
        <p:txBody>
          <a:bodyPr lIns="34528" tIns="34528" rIns="34528" bIns="34528" anchor="ctr"/>
          <a:lstStyle>
            <a:lvl1pPr defTabSz="685800">
              <a:lnSpc>
                <a:spcPct val="70000"/>
              </a:lnSpc>
              <a:defRPr b="1" sz="3000">
                <a:solidFill>
                  <a:srgbClr val="000099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69" name="Body Level One…"/>
          <p:cNvSpPr txBox="1"/>
          <p:nvPr>
            <p:ph type="body" idx="1"/>
          </p:nvPr>
        </p:nvSpPr>
        <p:spPr>
          <a:xfrm>
            <a:off x="1543050" y="857250"/>
            <a:ext cx="6286500" cy="3886200"/>
          </a:xfrm>
          <a:prstGeom prst="rect">
            <a:avLst/>
          </a:prstGeom>
        </p:spPr>
        <p:txBody>
          <a:bodyPr lIns="34528" tIns="34528" rIns="34528" bIns="34528"/>
          <a:lstStyle>
            <a:lvl1pPr marL="254000" indent="-254000" defTabSz="685800">
              <a:lnSpc>
                <a:spcPct val="100000"/>
              </a:lnSpc>
              <a:spcBef>
                <a:spcPts val="400"/>
              </a:spcBef>
              <a:buClr>
                <a:srgbClr val="FFCC00"/>
              </a:buClr>
              <a:buSzPct val="75000"/>
              <a:buChar char="u"/>
              <a:defRPr sz="2000">
                <a:solidFill>
                  <a:srgbClr val="3366FF"/>
                </a:solidFill>
                <a:latin typeface="+mj-lt"/>
                <a:ea typeface="+mj-ea"/>
                <a:cs typeface="+mj-cs"/>
                <a:sym typeface="Helvetica"/>
              </a:defRPr>
            </a:lvl1pPr>
            <a:lvl2pPr marL="0" indent="0" defTabSz="685800">
              <a:lnSpc>
                <a:spcPct val="100000"/>
              </a:lnSpc>
              <a:spcBef>
                <a:spcPts val="400"/>
              </a:spcBef>
              <a:buClr>
                <a:srgbClr val="FFCC00"/>
              </a:buClr>
              <a:buSzTx/>
              <a:buNone/>
              <a:defRPr sz="2000">
                <a:solidFill>
                  <a:srgbClr val="3366FF"/>
                </a:solidFill>
                <a:latin typeface="+mj-lt"/>
                <a:ea typeface="+mj-ea"/>
                <a:cs typeface="+mj-cs"/>
                <a:sym typeface="Helvetica"/>
              </a:defRPr>
            </a:lvl2pPr>
            <a:lvl3pPr marL="1168400" indent="-254000" defTabSz="685800">
              <a:lnSpc>
                <a:spcPct val="100000"/>
              </a:lnSpc>
              <a:spcBef>
                <a:spcPts val="400"/>
              </a:spcBef>
              <a:buClr>
                <a:srgbClr val="FFCC00"/>
              </a:buClr>
              <a:buSzPct val="65000"/>
              <a:buChar char="F"/>
              <a:defRPr sz="2000">
                <a:solidFill>
                  <a:srgbClr val="3366FF"/>
                </a:solidFill>
                <a:latin typeface="+mj-lt"/>
                <a:ea typeface="+mj-ea"/>
                <a:cs typeface="+mj-cs"/>
                <a:sym typeface="Helvetica"/>
              </a:defRPr>
            </a:lvl3pPr>
            <a:lvl4pPr marL="1625600" indent="-254000" defTabSz="685800">
              <a:lnSpc>
                <a:spcPct val="100000"/>
              </a:lnSpc>
              <a:spcBef>
                <a:spcPts val="400"/>
              </a:spcBef>
              <a:buClr>
                <a:srgbClr val="FFCC00"/>
              </a:buClr>
              <a:buSzPct val="100000"/>
              <a:buChar char="•"/>
              <a:defRPr sz="2000">
                <a:solidFill>
                  <a:srgbClr val="3366FF"/>
                </a:solidFill>
                <a:latin typeface="+mj-lt"/>
                <a:ea typeface="+mj-ea"/>
                <a:cs typeface="+mj-cs"/>
                <a:sym typeface="Helvetica"/>
              </a:defRPr>
            </a:lvl4pPr>
            <a:lvl5pPr marL="2082800" indent="-254000" defTabSz="685800">
              <a:lnSpc>
                <a:spcPct val="100000"/>
              </a:lnSpc>
              <a:spcBef>
                <a:spcPts val="400"/>
              </a:spcBef>
              <a:buClr>
                <a:srgbClr val="FFCC00"/>
              </a:buClr>
              <a:buSzPct val="100000"/>
              <a:buChar char="–"/>
              <a:defRPr sz="2000">
                <a:solidFill>
                  <a:srgbClr val="3366FF"/>
                </a:solidFill>
                <a:latin typeface="+mj-lt"/>
                <a:ea typeface="+mj-ea"/>
                <a:cs typeface="+mj-cs"/>
                <a:sym typeface="Helvetic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0" name="Slide Number"/>
          <p:cNvSpPr txBox="1"/>
          <p:nvPr>
            <p:ph type="sldNum" sz="quarter" idx="2"/>
          </p:nvPr>
        </p:nvSpPr>
        <p:spPr>
          <a:xfrm>
            <a:off x="7606532" y="4832747"/>
            <a:ext cx="223020" cy="221457"/>
          </a:xfrm>
          <a:prstGeom prst="rect">
            <a:avLst/>
          </a:prstGeom>
        </p:spPr>
        <p:txBody>
          <a:bodyPr lIns="34528" tIns="34528" rIns="34528" bIns="34528"/>
          <a:lstStyle>
            <a:lvl1pPr defTabSz="342900">
              <a:defRPr>
                <a:solidFill>
                  <a:srgbClr val="FFCC0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_HEADER">
    <p:bg>
      <p:bgPr>
        <a:solidFill>
          <a:schemeClr val="accent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/>
          <p:nvPr>
            <p:ph type="title"/>
          </p:nvPr>
        </p:nvSpPr>
        <p:spPr>
          <a:xfrm>
            <a:off x="311698" y="2150848"/>
            <a:ext cx="8520603" cy="841802"/>
          </a:xfrm>
          <a:prstGeom prst="rect">
            <a:avLst/>
          </a:prstGeom>
        </p:spPr>
        <p:txBody>
          <a:bodyPr anchor="ctr"/>
          <a:lstStyle>
            <a:lvl1pPr algn="ctr">
              <a:defRPr sz="48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Title Text"/>
          <p:cNvSpPr txBox="1"/>
          <p:nvPr>
            <p:ph type="title"/>
          </p:nvPr>
        </p:nvSpPr>
        <p:spPr>
          <a:xfrm>
            <a:off x="1657350" y="1597817"/>
            <a:ext cx="5829300" cy="1102521"/>
          </a:xfrm>
          <a:prstGeom prst="rect">
            <a:avLst/>
          </a:prstGeom>
        </p:spPr>
        <p:txBody>
          <a:bodyPr lIns="34289" tIns="34289" rIns="34289" bIns="34289" anchor="ctr"/>
          <a:lstStyle>
            <a:lvl1pPr algn="ctr" defTabSz="342900">
              <a:defRPr sz="3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78" name="Body Level One…"/>
          <p:cNvSpPr txBox="1"/>
          <p:nvPr>
            <p:ph type="body" sz="quarter" idx="1"/>
          </p:nvPr>
        </p:nvSpPr>
        <p:spPr>
          <a:xfrm>
            <a:off x="2171700" y="2914650"/>
            <a:ext cx="4800600" cy="1314450"/>
          </a:xfrm>
          <a:prstGeom prst="rect">
            <a:avLst/>
          </a:prstGeom>
        </p:spPr>
        <p:txBody>
          <a:bodyPr lIns="34289" tIns="34289" rIns="34289" bIns="34289"/>
          <a:lstStyle>
            <a:lvl1pPr marL="0" indent="0" algn="ctr" defTabSz="342900">
              <a:lnSpc>
                <a:spcPct val="100000"/>
              </a:lnSpc>
              <a:spcBef>
                <a:spcPts val="500"/>
              </a:spcBef>
              <a:buClrTx/>
              <a:buSzTx/>
              <a:buFontTx/>
              <a:buNone/>
              <a:defRPr sz="2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indent="0" algn="ctr" defTabSz="342900">
              <a:lnSpc>
                <a:spcPct val="100000"/>
              </a:lnSpc>
              <a:spcBef>
                <a:spcPts val="500"/>
              </a:spcBef>
              <a:buClrTx/>
              <a:buSzTx/>
              <a:buFontTx/>
              <a:buNone/>
              <a:defRPr sz="2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indent="0" algn="ctr" defTabSz="342900">
              <a:lnSpc>
                <a:spcPct val="100000"/>
              </a:lnSpc>
              <a:spcBef>
                <a:spcPts val="500"/>
              </a:spcBef>
              <a:buClrTx/>
              <a:buSzTx/>
              <a:buFontTx/>
              <a:buNone/>
              <a:defRPr sz="2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indent="0" algn="ctr" defTabSz="342900">
              <a:lnSpc>
                <a:spcPct val="100000"/>
              </a:lnSpc>
              <a:spcBef>
                <a:spcPts val="500"/>
              </a:spcBef>
              <a:buClrTx/>
              <a:buSzTx/>
              <a:buFontTx/>
              <a:buNone/>
              <a:defRPr sz="2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indent="0" algn="ctr" defTabSz="342900">
              <a:lnSpc>
                <a:spcPct val="100000"/>
              </a:lnSpc>
              <a:spcBef>
                <a:spcPts val="500"/>
              </a:spcBef>
              <a:buClrTx/>
              <a:buSzTx/>
              <a:buFontTx/>
              <a:buNone/>
              <a:defRPr sz="2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9" name="Slide Number"/>
          <p:cNvSpPr txBox="1"/>
          <p:nvPr>
            <p:ph type="sldNum" sz="quarter" idx="2"/>
          </p:nvPr>
        </p:nvSpPr>
        <p:spPr>
          <a:xfrm>
            <a:off x="7460960" y="4812658"/>
            <a:ext cx="197141" cy="183053"/>
          </a:xfrm>
          <a:prstGeom prst="rect">
            <a:avLst/>
          </a:prstGeom>
        </p:spPr>
        <p:txBody>
          <a:bodyPr lIns="34289" tIns="34289" rIns="34289" bIns="34289"/>
          <a:lstStyle>
            <a:lvl1pPr defTabSz="342900"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Title Text"/>
          <p:cNvSpPr txBox="1"/>
          <p:nvPr>
            <p:ph type="title"/>
          </p:nvPr>
        </p:nvSpPr>
        <p:spPr>
          <a:xfrm>
            <a:off x="1485900" y="205978"/>
            <a:ext cx="6172200" cy="857251"/>
          </a:xfrm>
          <a:prstGeom prst="rect">
            <a:avLst/>
          </a:prstGeom>
        </p:spPr>
        <p:txBody>
          <a:bodyPr lIns="34289" tIns="34289" rIns="34289" bIns="34289" anchor="ctr"/>
          <a:lstStyle>
            <a:lvl1pPr algn="ctr" defTabSz="342900">
              <a:defRPr sz="3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87" name="Body Level One…"/>
          <p:cNvSpPr txBox="1"/>
          <p:nvPr>
            <p:ph type="body" idx="1"/>
          </p:nvPr>
        </p:nvSpPr>
        <p:spPr>
          <a:xfrm>
            <a:off x="1485900" y="1200150"/>
            <a:ext cx="6172200" cy="3394474"/>
          </a:xfrm>
          <a:prstGeom prst="rect">
            <a:avLst/>
          </a:prstGeom>
        </p:spPr>
        <p:txBody>
          <a:bodyPr lIns="34289" tIns="34289" rIns="34289" bIns="34289"/>
          <a:lstStyle>
            <a:lvl1pPr marL="257175" indent="-257175" defTabSz="342900">
              <a:lnSpc>
                <a:spcPct val="100000"/>
              </a:lnSpc>
              <a:spcBef>
                <a:spcPts val="500"/>
              </a:spcBef>
              <a:buClrTx/>
              <a:buSzPct val="100000"/>
              <a:buFont typeface="Arial"/>
              <a:buChar char="•"/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02127" indent="-244927" defTabSz="342900">
              <a:lnSpc>
                <a:spcPct val="100000"/>
              </a:lnSpc>
              <a:spcBef>
                <a:spcPts val="500"/>
              </a:spcBef>
              <a:buClrTx/>
              <a:buSzPct val="100000"/>
              <a:buFont typeface="Arial"/>
              <a:buChar char="–"/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indent="-228600" defTabSz="342900">
              <a:lnSpc>
                <a:spcPct val="100000"/>
              </a:lnSpc>
              <a:spcBef>
                <a:spcPts val="500"/>
              </a:spcBef>
              <a:buClrTx/>
              <a:buSzPct val="100000"/>
              <a:buFont typeface="Arial"/>
              <a:buChar char="•"/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45920" indent="-274319" defTabSz="342900">
              <a:lnSpc>
                <a:spcPct val="100000"/>
              </a:lnSpc>
              <a:spcBef>
                <a:spcPts val="500"/>
              </a:spcBef>
              <a:buClrTx/>
              <a:buSzPct val="100000"/>
              <a:buFont typeface="Arial"/>
              <a:buChar char="–"/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103120" indent="-274320" defTabSz="342900">
              <a:lnSpc>
                <a:spcPct val="100000"/>
              </a:lnSpc>
              <a:spcBef>
                <a:spcPts val="500"/>
              </a:spcBef>
              <a:buClrTx/>
              <a:buSzPct val="100000"/>
              <a:buFont typeface="Arial"/>
              <a:buChar char="»"/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8" name="Slide Number"/>
          <p:cNvSpPr txBox="1"/>
          <p:nvPr>
            <p:ph type="sldNum" sz="quarter" idx="2"/>
          </p:nvPr>
        </p:nvSpPr>
        <p:spPr>
          <a:xfrm>
            <a:off x="7460960" y="4812658"/>
            <a:ext cx="197141" cy="183053"/>
          </a:xfrm>
          <a:prstGeom prst="rect">
            <a:avLst/>
          </a:prstGeom>
        </p:spPr>
        <p:txBody>
          <a:bodyPr lIns="34289" tIns="34289" rIns="34289" bIns="34289"/>
          <a:lstStyle>
            <a:lvl1pPr defTabSz="342900"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Copyright © 2018 Pearson Education, Ltd."/>
          <p:cNvSpPr txBox="1"/>
          <p:nvPr/>
        </p:nvSpPr>
        <p:spPr>
          <a:xfrm>
            <a:off x="1940479" y="4862988"/>
            <a:ext cx="1988823" cy="1828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89" tIns="34289" rIns="34289" bIns="34289" anchor="b">
            <a:spAutoFit/>
          </a:bodyPr>
          <a:lstStyle>
            <a:lvl1pPr algn="r" defTabSz="685800">
              <a:spcBef>
                <a:spcPts val="400"/>
              </a:spcBef>
              <a:defRPr sz="7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/>
            <a:r>
              <a:t>Copyright © 2018 Pearson Education, Ltd. </a:t>
            </a:r>
          </a:p>
        </p:txBody>
      </p:sp>
      <p:pic>
        <p:nvPicPr>
          <p:cNvPr id="196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25153" y="4839889"/>
            <a:ext cx="628652" cy="192883"/>
          </a:xfrm>
          <a:prstGeom prst="rect">
            <a:avLst/>
          </a:prstGeom>
          <a:ln w="12700">
            <a:miter lim="400000"/>
          </a:ln>
        </p:spPr>
      </p:pic>
      <p:sp>
        <p:nvSpPr>
          <p:cNvPr id="197" name="Slide Number"/>
          <p:cNvSpPr txBox="1"/>
          <p:nvPr>
            <p:ph type="sldNum" sz="quarter" idx="2"/>
          </p:nvPr>
        </p:nvSpPr>
        <p:spPr>
          <a:xfrm>
            <a:off x="7435560" y="4683917"/>
            <a:ext cx="222541" cy="204125"/>
          </a:xfrm>
          <a:prstGeom prst="rect">
            <a:avLst/>
          </a:prstGeom>
        </p:spPr>
        <p:txBody>
          <a:bodyPr lIns="34289" tIns="34289" rIns="34289" bIns="34289" anchor="t"/>
          <a:lstStyle>
            <a:lvl1pPr defTabSz="685800">
              <a:defRPr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AND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05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6" name="Google Shape;20;p4"/>
          <p:cNvSpPr/>
          <p:nvPr/>
        </p:nvSpPr>
        <p:spPr>
          <a:xfrm>
            <a:off x="0" y="4848025"/>
            <a:ext cx="9144000" cy="295502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defRPr>
            </a:pPr>
          </a:p>
        </p:txBody>
      </p:sp>
      <p:sp>
        <p:nvSpPr>
          <p:cNvPr id="20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Title Text"/>
          <p:cNvSpPr txBox="1"/>
          <p:nvPr>
            <p:ph type="title"/>
          </p:nvPr>
        </p:nvSpPr>
        <p:spPr>
          <a:xfrm>
            <a:off x="1485900" y="205978"/>
            <a:ext cx="6172200" cy="857251"/>
          </a:xfrm>
          <a:prstGeom prst="rect">
            <a:avLst/>
          </a:prstGeom>
        </p:spPr>
        <p:txBody>
          <a:bodyPr lIns="34289" tIns="34289" rIns="34289" bIns="34289" anchor="ctr"/>
          <a:lstStyle>
            <a:lvl1pPr algn="ctr" defTabSz="342900">
              <a:defRPr sz="3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15" name="Body Level One…"/>
          <p:cNvSpPr txBox="1"/>
          <p:nvPr>
            <p:ph type="body" idx="1"/>
          </p:nvPr>
        </p:nvSpPr>
        <p:spPr>
          <a:xfrm>
            <a:off x="1485900" y="1200150"/>
            <a:ext cx="6172200" cy="3394474"/>
          </a:xfrm>
          <a:prstGeom prst="rect">
            <a:avLst/>
          </a:prstGeom>
        </p:spPr>
        <p:txBody>
          <a:bodyPr lIns="34289" tIns="34289" rIns="34289" bIns="34289"/>
          <a:lstStyle>
            <a:lvl1pPr marL="257175" indent="-257175" defTabSz="342900">
              <a:lnSpc>
                <a:spcPct val="100000"/>
              </a:lnSpc>
              <a:spcBef>
                <a:spcPts val="500"/>
              </a:spcBef>
              <a:buClrTx/>
              <a:buSzPct val="100000"/>
              <a:buFont typeface="Arial"/>
              <a:buChar char="•"/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02127" indent="-244927" defTabSz="342900">
              <a:lnSpc>
                <a:spcPct val="100000"/>
              </a:lnSpc>
              <a:spcBef>
                <a:spcPts val="500"/>
              </a:spcBef>
              <a:buClrTx/>
              <a:buSzPct val="100000"/>
              <a:buFont typeface="Arial"/>
              <a:buChar char="–"/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indent="-228600" defTabSz="342900">
              <a:lnSpc>
                <a:spcPct val="100000"/>
              </a:lnSpc>
              <a:spcBef>
                <a:spcPts val="500"/>
              </a:spcBef>
              <a:buClrTx/>
              <a:buSzPct val="100000"/>
              <a:buFont typeface="Arial"/>
              <a:buChar char="•"/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45920" indent="-274319" defTabSz="342900">
              <a:lnSpc>
                <a:spcPct val="100000"/>
              </a:lnSpc>
              <a:spcBef>
                <a:spcPts val="500"/>
              </a:spcBef>
              <a:buClrTx/>
              <a:buSzPct val="100000"/>
              <a:buFont typeface="Arial"/>
              <a:buChar char="–"/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103120" indent="-274320" defTabSz="342900">
              <a:lnSpc>
                <a:spcPct val="100000"/>
              </a:lnSpc>
              <a:spcBef>
                <a:spcPts val="500"/>
              </a:spcBef>
              <a:buClrTx/>
              <a:buSzPct val="100000"/>
              <a:buFont typeface="Arial"/>
              <a:buChar char="»"/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16" name="Slide Number"/>
          <p:cNvSpPr txBox="1"/>
          <p:nvPr>
            <p:ph type="sldNum" sz="quarter" idx="2"/>
          </p:nvPr>
        </p:nvSpPr>
        <p:spPr>
          <a:xfrm>
            <a:off x="7460960" y="4812658"/>
            <a:ext cx="197141" cy="183053"/>
          </a:xfrm>
          <a:prstGeom prst="rect">
            <a:avLst/>
          </a:prstGeom>
        </p:spPr>
        <p:txBody>
          <a:bodyPr lIns="34289" tIns="34289" rIns="34289" bIns="34289"/>
          <a:lstStyle>
            <a:lvl1pPr defTabSz="342900"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Title Text"/>
          <p:cNvSpPr txBox="1"/>
          <p:nvPr>
            <p:ph type="title"/>
          </p:nvPr>
        </p:nvSpPr>
        <p:spPr>
          <a:xfrm>
            <a:off x="1485900" y="205978"/>
            <a:ext cx="6172200" cy="857251"/>
          </a:xfrm>
          <a:prstGeom prst="rect">
            <a:avLst/>
          </a:prstGeom>
        </p:spPr>
        <p:txBody>
          <a:bodyPr lIns="34289" tIns="34289" rIns="34289" bIns="34289" anchor="ctr"/>
          <a:lstStyle>
            <a:lvl1pPr algn="ctr" defTabSz="342900">
              <a:defRPr sz="3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24" name="Body Level One…"/>
          <p:cNvSpPr txBox="1"/>
          <p:nvPr>
            <p:ph type="body" idx="1"/>
          </p:nvPr>
        </p:nvSpPr>
        <p:spPr>
          <a:xfrm>
            <a:off x="1485900" y="1200150"/>
            <a:ext cx="6172200" cy="3394474"/>
          </a:xfrm>
          <a:prstGeom prst="rect">
            <a:avLst/>
          </a:prstGeom>
        </p:spPr>
        <p:txBody>
          <a:bodyPr lIns="34289" tIns="34289" rIns="34289" bIns="34289"/>
          <a:lstStyle>
            <a:lvl1pPr marL="257175" indent="-257175" defTabSz="342900">
              <a:lnSpc>
                <a:spcPct val="100000"/>
              </a:lnSpc>
              <a:spcBef>
                <a:spcPts val="500"/>
              </a:spcBef>
              <a:buClrTx/>
              <a:buSzPct val="100000"/>
              <a:buFont typeface="Arial"/>
              <a:buChar char="•"/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02127" indent="-244927" defTabSz="342900">
              <a:lnSpc>
                <a:spcPct val="100000"/>
              </a:lnSpc>
              <a:spcBef>
                <a:spcPts val="500"/>
              </a:spcBef>
              <a:buClrTx/>
              <a:buSzPct val="100000"/>
              <a:buFont typeface="Arial"/>
              <a:buChar char="–"/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indent="-228600" defTabSz="342900">
              <a:lnSpc>
                <a:spcPct val="100000"/>
              </a:lnSpc>
              <a:spcBef>
                <a:spcPts val="500"/>
              </a:spcBef>
              <a:buClrTx/>
              <a:buSzPct val="100000"/>
              <a:buFont typeface="Arial"/>
              <a:buChar char="•"/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45920" indent="-274319" defTabSz="342900">
              <a:lnSpc>
                <a:spcPct val="100000"/>
              </a:lnSpc>
              <a:spcBef>
                <a:spcPts val="500"/>
              </a:spcBef>
              <a:buClrTx/>
              <a:buSzPct val="100000"/>
              <a:buFont typeface="Arial"/>
              <a:buChar char="–"/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103120" indent="-274320" defTabSz="342900">
              <a:lnSpc>
                <a:spcPct val="100000"/>
              </a:lnSpc>
              <a:spcBef>
                <a:spcPts val="500"/>
              </a:spcBef>
              <a:buClrTx/>
              <a:buSzPct val="100000"/>
              <a:buFont typeface="Arial"/>
              <a:buChar char="»"/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5" name="Slide Number"/>
          <p:cNvSpPr txBox="1"/>
          <p:nvPr>
            <p:ph type="sldNum" sz="quarter" idx="2"/>
          </p:nvPr>
        </p:nvSpPr>
        <p:spPr>
          <a:xfrm>
            <a:off x="7460960" y="4812658"/>
            <a:ext cx="197141" cy="183053"/>
          </a:xfrm>
          <a:prstGeom prst="rect">
            <a:avLst/>
          </a:prstGeom>
        </p:spPr>
        <p:txBody>
          <a:bodyPr lIns="34289" tIns="34289" rIns="34289" bIns="34289"/>
          <a:lstStyle>
            <a:lvl1pPr defTabSz="342900"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Title Text"/>
          <p:cNvSpPr txBox="1"/>
          <p:nvPr>
            <p:ph type="title"/>
          </p:nvPr>
        </p:nvSpPr>
        <p:spPr>
          <a:xfrm>
            <a:off x="1485900" y="205978"/>
            <a:ext cx="6172200" cy="857251"/>
          </a:xfrm>
          <a:prstGeom prst="rect">
            <a:avLst/>
          </a:prstGeom>
        </p:spPr>
        <p:txBody>
          <a:bodyPr lIns="34289" tIns="34289" rIns="34289" bIns="34289" anchor="ctr"/>
          <a:lstStyle>
            <a:lvl1pPr algn="ctr" defTabSz="342900">
              <a:defRPr sz="3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33" name="Body Level One…"/>
          <p:cNvSpPr txBox="1"/>
          <p:nvPr>
            <p:ph type="body" idx="1"/>
          </p:nvPr>
        </p:nvSpPr>
        <p:spPr>
          <a:xfrm>
            <a:off x="1485900" y="1200150"/>
            <a:ext cx="6172200" cy="3394474"/>
          </a:xfrm>
          <a:prstGeom prst="rect">
            <a:avLst/>
          </a:prstGeom>
        </p:spPr>
        <p:txBody>
          <a:bodyPr lIns="34289" tIns="34289" rIns="34289" bIns="34289"/>
          <a:lstStyle>
            <a:lvl1pPr marL="257175" indent="-257175" defTabSz="342900">
              <a:lnSpc>
                <a:spcPct val="100000"/>
              </a:lnSpc>
              <a:spcBef>
                <a:spcPts val="500"/>
              </a:spcBef>
              <a:buClrTx/>
              <a:buSzPct val="100000"/>
              <a:buFont typeface="Arial"/>
              <a:buChar char="•"/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02127" indent="-244927" defTabSz="342900">
              <a:lnSpc>
                <a:spcPct val="100000"/>
              </a:lnSpc>
              <a:spcBef>
                <a:spcPts val="500"/>
              </a:spcBef>
              <a:buClrTx/>
              <a:buSzPct val="100000"/>
              <a:buFont typeface="Arial"/>
              <a:buChar char="–"/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indent="-228600" defTabSz="342900">
              <a:lnSpc>
                <a:spcPct val="100000"/>
              </a:lnSpc>
              <a:spcBef>
                <a:spcPts val="500"/>
              </a:spcBef>
              <a:buClrTx/>
              <a:buSzPct val="100000"/>
              <a:buFont typeface="Arial"/>
              <a:buChar char="•"/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45920" indent="-274319" defTabSz="342900">
              <a:lnSpc>
                <a:spcPct val="100000"/>
              </a:lnSpc>
              <a:spcBef>
                <a:spcPts val="500"/>
              </a:spcBef>
              <a:buClrTx/>
              <a:buSzPct val="100000"/>
              <a:buFont typeface="Arial"/>
              <a:buChar char="–"/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103120" indent="-274320" defTabSz="342900">
              <a:lnSpc>
                <a:spcPct val="100000"/>
              </a:lnSpc>
              <a:spcBef>
                <a:spcPts val="500"/>
              </a:spcBef>
              <a:buClrTx/>
              <a:buSzPct val="100000"/>
              <a:buFont typeface="Arial"/>
              <a:buChar char="»"/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4" name="Slide Number"/>
          <p:cNvSpPr txBox="1"/>
          <p:nvPr>
            <p:ph type="sldNum" sz="quarter" idx="2"/>
          </p:nvPr>
        </p:nvSpPr>
        <p:spPr>
          <a:xfrm>
            <a:off x="7460960" y="4812658"/>
            <a:ext cx="197141" cy="183053"/>
          </a:xfrm>
          <a:prstGeom prst="rect">
            <a:avLst/>
          </a:prstGeom>
        </p:spPr>
        <p:txBody>
          <a:bodyPr lIns="34289" tIns="34289" rIns="34289" bIns="34289"/>
          <a:lstStyle>
            <a:lvl1pPr defTabSz="342900"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Title Text"/>
          <p:cNvSpPr txBox="1"/>
          <p:nvPr>
            <p:ph type="title"/>
          </p:nvPr>
        </p:nvSpPr>
        <p:spPr>
          <a:xfrm>
            <a:off x="1485900" y="205978"/>
            <a:ext cx="6172200" cy="857251"/>
          </a:xfrm>
          <a:prstGeom prst="rect">
            <a:avLst/>
          </a:prstGeom>
        </p:spPr>
        <p:txBody>
          <a:bodyPr lIns="34289" tIns="34289" rIns="34289" bIns="34289" anchor="ctr"/>
          <a:lstStyle>
            <a:lvl1pPr algn="ctr" defTabSz="342900">
              <a:defRPr sz="3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42" name="Body Level One…"/>
          <p:cNvSpPr txBox="1"/>
          <p:nvPr>
            <p:ph type="body" idx="1"/>
          </p:nvPr>
        </p:nvSpPr>
        <p:spPr>
          <a:xfrm>
            <a:off x="1485900" y="1200150"/>
            <a:ext cx="6172200" cy="3394474"/>
          </a:xfrm>
          <a:prstGeom prst="rect">
            <a:avLst/>
          </a:prstGeom>
        </p:spPr>
        <p:txBody>
          <a:bodyPr lIns="34289" tIns="34289" rIns="34289" bIns="34289"/>
          <a:lstStyle>
            <a:lvl1pPr marL="257175" indent="-257175" defTabSz="342900">
              <a:lnSpc>
                <a:spcPct val="100000"/>
              </a:lnSpc>
              <a:spcBef>
                <a:spcPts val="500"/>
              </a:spcBef>
              <a:buClrTx/>
              <a:buSzPct val="100000"/>
              <a:buFont typeface="Arial"/>
              <a:buChar char="•"/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02127" indent="-244927" defTabSz="342900">
              <a:lnSpc>
                <a:spcPct val="100000"/>
              </a:lnSpc>
              <a:spcBef>
                <a:spcPts val="500"/>
              </a:spcBef>
              <a:buClrTx/>
              <a:buSzPct val="100000"/>
              <a:buFont typeface="Arial"/>
              <a:buChar char="–"/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indent="-228600" defTabSz="342900">
              <a:lnSpc>
                <a:spcPct val="100000"/>
              </a:lnSpc>
              <a:spcBef>
                <a:spcPts val="500"/>
              </a:spcBef>
              <a:buClrTx/>
              <a:buSzPct val="100000"/>
              <a:buFont typeface="Arial"/>
              <a:buChar char="•"/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45920" indent="-274319" defTabSz="342900">
              <a:lnSpc>
                <a:spcPct val="100000"/>
              </a:lnSpc>
              <a:spcBef>
                <a:spcPts val="500"/>
              </a:spcBef>
              <a:buClrTx/>
              <a:buSzPct val="100000"/>
              <a:buFont typeface="Arial"/>
              <a:buChar char="–"/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103120" indent="-274320" defTabSz="342900">
              <a:lnSpc>
                <a:spcPct val="100000"/>
              </a:lnSpc>
              <a:spcBef>
                <a:spcPts val="500"/>
              </a:spcBef>
              <a:buClrTx/>
              <a:buSzPct val="100000"/>
              <a:buFont typeface="Arial"/>
              <a:buChar char="»"/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43" name="Slide Number"/>
          <p:cNvSpPr txBox="1"/>
          <p:nvPr>
            <p:ph type="sldNum" sz="quarter" idx="2"/>
          </p:nvPr>
        </p:nvSpPr>
        <p:spPr>
          <a:xfrm>
            <a:off x="7460960" y="4812658"/>
            <a:ext cx="197141" cy="183053"/>
          </a:xfrm>
          <a:prstGeom prst="rect">
            <a:avLst/>
          </a:prstGeom>
        </p:spPr>
        <p:txBody>
          <a:bodyPr lIns="34289" tIns="34289" rIns="34289" bIns="34289"/>
          <a:lstStyle>
            <a:lvl1pPr defTabSz="342900"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296580" y="4440597"/>
            <a:ext cx="681042" cy="679525"/>
          </a:xfrm>
          <a:prstGeom prst="rect">
            <a:avLst/>
          </a:prstGeom>
          <a:ln w="12700">
            <a:miter lim="400000"/>
          </a:ln>
        </p:spPr>
      </p:pic>
      <p:sp>
        <p:nvSpPr>
          <p:cNvPr id="251" name="TextBox 7"/>
          <p:cNvSpPr txBox="1"/>
          <p:nvPr/>
        </p:nvSpPr>
        <p:spPr>
          <a:xfrm>
            <a:off x="2895026" y="4843121"/>
            <a:ext cx="2969215" cy="2254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4289" tIns="34289" rIns="34289" bIns="34289">
            <a:spAutoFit/>
          </a:bodyPr>
          <a:lstStyle>
            <a:lvl1pPr defTabSz="342900">
              <a:defRPr sz="1200">
                <a:solidFill>
                  <a:srgbClr val="A6A6A6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Piech and Sahami, CS106A, Stanford University</a:t>
            </a:r>
          </a:p>
        </p:txBody>
      </p:sp>
      <p:sp>
        <p:nvSpPr>
          <p:cNvPr id="252" name="Title Text"/>
          <p:cNvSpPr txBox="1"/>
          <p:nvPr>
            <p:ph type="title"/>
          </p:nvPr>
        </p:nvSpPr>
        <p:spPr>
          <a:xfrm>
            <a:off x="1657350" y="1597817"/>
            <a:ext cx="5829300" cy="1102521"/>
          </a:xfrm>
          <a:prstGeom prst="rect">
            <a:avLst/>
          </a:prstGeom>
        </p:spPr>
        <p:txBody>
          <a:bodyPr lIns="34289" tIns="34289" rIns="34289" bIns="34289" anchor="ctr"/>
          <a:lstStyle>
            <a:lvl1pPr algn="ctr" defTabSz="342900">
              <a:defRPr sz="3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53" name="Body Level One…"/>
          <p:cNvSpPr txBox="1"/>
          <p:nvPr>
            <p:ph type="body" sz="quarter" idx="1"/>
          </p:nvPr>
        </p:nvSpPr>
        <p:spPr>
          <a:xfrm>
            <a:off x="2171700" y="2914650"/>
            <a:ext cx="4800600" cy="1314450"/>
          </a:xfrm>
          <a:prstGeom prst="rect">
            <a:avLst/>
          </a:prstGeom>
        </p:spPr>
        <p:txBody>
          <a:bodyPr lIns="34289" tIns="34289" rIns="34289" bIns="34289"/>
          <a:lstStyle>
            <a:lvl1pPr marL="0" indent="0" algn="ctr" defTabSz="342900">
              <a:lnSpc>
                <a:spcPct val="100000"/>
              </a:lnSpc>
              <a:spcBef>
                <a:spcPts val="500"/>
              </a:spcBef>
              <a:buClrTx/>
              <a:buSzTx/>
              <a:buFontTx/>
              <a:buNone/>
              <a:defRPr sz="2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indent="0" algn="ctr" defTabSz="342900">
              <a:lnSpc>
                <a:spcPct val="100000"/>
              </a:lnSpc>
              <a:spcBef>
                <a:spcPts val="500"/>
              </a:spcBef>
              <a:buClrTx/>
              <a:buSzTx/>
              <a:buFontTx/>
              <a:buNone/>
              <a:defRPr sz="2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indent="0" algn="ctr" defTabSz="342900">
              <a:lnSpc>
                <a:spcPct val="100000"/>
              </a:lnSpc>
              <a:spcBef>
                <a:spcPts val="500"/>
              </a:spcBef>
              <a:buClrTx/>
              <a:buSzTx/>
              <a:buFontTx/>
              <a:buNone/>
              <a:defRPr sz="2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indent="0" algn="ctr" defTabSz="342900">
              <a:lnSpc>
                <a:spcPct val="100000"/>
              </a:lnSpc>
              <a:spcBef>
                <a:spcPts val="500"/>
              </a:spcBef>
              <a:buClrTx/>
              <a:buSzTx/>
              <a:buFontTx/>
              <a:buNone/>
              <a:defRPr sz="2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indent="0" algn="ctr" defTabSz="342900">
              <a:lnSpc>
                <a:spcPct val="100000"/>
              </a:lnSpc>
              <a:spcBef>
                <a:spcPts val="500"/>
              </a:spcBef>
              <a:buClrTx/>
              <a:buSzTx/>
              <a:buFontTx/>
              <a:buNone/>
              <a:defRPr sz="2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54" name="Slide Number"/>
          <p:cNvSpPr txBox="1"/>
          <p:nvPr>
            <p:ph type="sldNum" sz="quarter" idx="2"/>
          </p:nvPr>
        </p:nvSpPr>
        <p:spPr>
          <a:xfrm>
            <a:off x="7460960" y="4812658"/>
            <a:ext cx="197141" cy="183053"/>
          </a:xfrm>
          <a:prstGeom prst="rect">
            <a:avLst/>
          </a:prstGeom>
        </p:spPr>
        <p:txBody>
          <a:bodyPr lIns="34289" tIns="34289" rIns="34289" bIns="34289"/>
          <a:lstStyle>
            <a:lvl1pPr defTabSz="342900"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lide Number"/>
          <p:cNvSpPr txBox="1"/>
          <p:nvPr>
            <p:ph type="sldNum" sz="quarter" idx="2"/>
          </p:nvPr>
        </p:nvSpPr>
        <p:spPr>
          <a:xfrm>
            <a:off x="8833569" y="4901409"/>
            <a:ext cx="158032" cy="139701"/>
          </a:xfrm>
          <a:prstGeom prst="rect">
            <a:avLst/>
          </a:prstGeom>
        </p:spPr>
        <p:txBody>
          <a:bodyPr lIns="0" tIns="0" rIns="0" bIns="0" anchor="b"/>
          <a:lstStyle>
            <a:lvl1pPr defTabSz="342900">
              <a:spcBef>
                <a:spcPts val="300"/>
              </a:spcBef>
              <a:defRPr sz="900">
                <a:solidFill>
                  <a:srgbClr val="424242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262" name="AutoShape 3"/>
          <p:cNvSpPr/>
          <p:nvPr/>
        </p:nvSpPr>
        <p:spPr>
          <a:xfrm>
            <a:off x="0" y="0"/>
            <a:ext cx="9144000" cy="857250"/>
          </a:xfrm>
          <a:prstGeom prst="roundRect">
            <a:avLst>
              <a:gd name="adj" fmla="val 111"/>
            </a:avLst>
          </a:prstGeom>
          <a:solidFill>
            <a:srgbClr val="8C1515"/>
          </a:solidFill>
          <a:ln w="3175">
            <a:solidFill>
              <a:srgbClr val="000000"/>
            </a:solidFill>
            <a:miter/>
          </a:ln>
        </p:spPr>
        <p:txBody>
          <a:bodyPr lIns="34289" tIns="34289" rIns="34289" bIns="34289" anchor="ctr"/>
          <a:lstStyle/>
          <a:p>
            <a:pPr defTabSz="342900">
              <a:lnSpc>
                <a:spcPct val="93000"/>
              </a:lnSpc>
              <a:defRPr sz="12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263" name="AutoShape 3"/>
          <p:cNvSpPr/>
          <p:nvPr/>
        </p:nvSpPr>
        <p:spPr>
          <a:xfrm>
            <a:off x="0" y="0"/>
            <a:ext cx="9144000" cy="857250"/>
          </a:xfrm>
          <a:prstGeom prst="roundRect">
            <a:avLst>
              <a:gd name="adj" fmla="val 111"/>
            </a:avLst>
          </a:prstGeom>
          <a:solidFill>
            <a:srgbClr val="8C1515"/>
          </a:solidFill>
          <a:ln w="3175">
            <a:solidFill>
              <a:srgbClr val="000000"/>
            </a:solidFill>
            <a:miter/>
          </a:ln>
        </p:spPr>
        <p:txBody>
          <a:bodyPr lIns="34289" tIns="34289" rIns="34289" bIns="34289" anchor="ctr"/>
          <a:lstStyle/>
          <a:p>
            <a:pPr defTabSz="342900">
              <a:lnSpc>
                <a:spcPct val="93000"/>
              </a:lnSpc>
              <a:defRPr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264" name="Title Text"/>
          <p:cNvSpPr txBox="1"/>
          <p:nvPr>
            <p:ph type="title"/>
          </p:nvPr>
        </p:nvSpPr>
        <p:spPr>
          <a:xfrm>
            <a:off x="685800" y="1200150"/>
            <a:ext cx="7772400" cy="1543050"/>
          </a:xfrm>
          <a:prstGeom prst="rect">
            <a:avLst/>
          </a:prstGeom>
        </p:spPr>
        <p:txBody>
          <a:bodyPr lIns="34289" tIns="34289" rIns="34289" bIns="34289" anchor="ctr"/>
          <a:lstStyle>
            <a:lvl1pPr algn="ctr" defTabSz="685800">
              <a:lnSpc>
                <a:spcPct val="90000"/>
              </a:lnSpc>
              <a:defRPr b="1" sz="3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65" name="Body Level One…"/>
          <p:cNvSpPr txBox="1"/>
          <p:nvPr>
            <p:ph type="body" sz="quarter" idx="1"/>
          </p:nvPr>
        </p:nvSpPr>
        <p:spPr>
          <a:xfrm>
            <a:off x="2171700" y="3086100"/>
            <a:ext cx="4800600" cy="1143000"/>
          </a:xfrm>
          <a:prstGeom prst="rect">
            <a:avLst/>
          </a:prstGeom>
        </p:spPr>
        <p:txBody>
          <a:bodyPr lIns="34289" tIns="34289" rIns="34289" bIns="34289"/>
          <a:lstStyle>
            <a:lvl1pPr marL="0" indent="0" algn="ctr" defTabSz="685800">
              <a:lnSpc>
                <a:spcPct val="90000"/>
              </a:lnSpc>
              <a:spcBef>
                <a:spcPts val="700"/>
              </a:spcBef>
              <a:buClrTx/>
              <a:buSzTx/>
              <a:buFontTx/>
              <a:buNone/>
              <a:defRPr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28650" indent="-171450" algn="ctr" defTabSz="685800">
              <a:lnSpc>
                <a:spcPct val="90000"/>
              </a:lnSpc>
              <a:spcBef>
                <a:spcPts val="700"/>
              </a:spcBef>
              <a:buClrTx/>
              <a:buSzPct val="100000"/>
              <a:buFontTx/>
              <a:buChar char="•"/>
              <a:defRPr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20139" indent="-205739" algn="ctr" defTabSz="685800">
              <a:lnSpc>
                <a:spcPct val="90000"/>
              </a:lnSpc>
              <a:spcBef>
                <a:spcPts val="700"/>
              </a:spcBef>
              <a:buClrTx/>
              <a:buSzPct val="100000"/>
              <a:buFontTx/>
              <a:buChar char="•"/>
              <a:defRPr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indent="-228600" algn="ctr" defTabSz="685800">
              <a:lnSpc>
                <a:spcPct val="90000"/>
              </a:lnSpc>
              <a:spcBef>
                <a:spcPts val="700"/>
              </a:spcBef>
              <a:buClrTx/>
              <a:buSzPct val="100000"/>
              <a:buFontTx/>
              <a:buChar char="•"/>
              <a:defRPr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indent="-228600" algn="ctr" defTabSz="685800">
              <a:lnSpc>
                <a:spcPct val="90000"/>
              </a:lnSpc>
              <a:spcBef>
                <a:spcPts val="700"/>
              </a:spcBef>
              <a:buClrTx/>
              <a:buSzPct val="100000"/>
              <a:buFontTx/>
              <a:buChar char="•"/>
              <a:defRPr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AND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9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AND_TWO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38" name="Body Level One…"/>
          <p:cNvSpPr txBox="1"/>
          <p:nvPr>
            <p:ph type="body" sz="half" idx="1"/>
          </p:nvPr>
        </p:nvSpPr>
        <p:spPr>
          <a:xfrm>
            <a:off x="311698" y="1152475"/>
            <a:ext cx="3999903" cy="3416400"/>
          </a:xfrm>
          <a:prstGeom prst="rect">
            <a:avLst/>
          </a:prstGeom>
        </p:spPr>
        <p:txBody>
          <a:bodyPr/>
          <a:lstStyle>
            <a:lvl1pPr indent="-317500">
              <a:buSzPts val="1400"/>
              <a:defRPr sz="1400">
                <a:solidFill>
                  <a:srgbClr val="000000"/>
                </a:solidFill>
              </a:defRPr>
            </a:lvl1pPr>
            <a:lvl2pPr marL="965200" indent="-355600">
              <a:buSzPts val="1400"/>
              <a:defRPr sz="1400">
                <a:solidFill>
                  <a:srgbClr val="000000"/>
                </a:solidFill>
              </a:defRPr>
            </a:lvl2pPr>
            <a:lvl3pPr marL="1422400" indent="-355600">
              <a:buSzPts val="1400"/>
              <a:defRPr sz="1400">
                <a:solidFill>
                  <a:srgbClr val="000000"/>
                </a:solidFill>
              </a:defRPr>
            </a:lvl3pPr>
            <a:lvl4pPr marL="1879600" indent="-355600">
              <a:buSzPts val="1400"/>
              <a:defRPr sz="1400">
                <a:solidFill>
                  <a:srgbClr val="000000"/>
                </a:solidFill>
              </a:defRPr>
            </a:lvl4pPr>
            <a:lvl5pPr marL="2336800" indent="-355600">
              <a:buSzPts val="1400"/>
              <a:defRPr sz="1400">
                <a:solidFill>
                  <a:srgbClr val="000000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9" name="Google Shape;24;p5"/>
          <p:cNvSpPr txBox="1"/>
          <p:nvPr>
            <p:ph type="body" sz="half" idx="21"/>
          </p:nvPr>
        </p:nvSpPr>
        <p:spPr>
          <a:xfrm>
            <a:off x="4832398" y="1152475"/>
            <a:ext cx="3999903" cy="34164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0" name="Google Shape;26;p5"/>
          <p:cNvSpPr/>
          <p:nvPr/>
        </p:nvSpPr>
        <p:spPr>
          <a:xfrm>
            <a:off x="0" y="4848025"/>
            <a:ext cx="9144000" cy="295502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defRPr>
            </a:pPr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xfrm>
            <a:off x="8704833" y="4692392"/>
            <a:ext cx="316326" cy="335249"/>
          </a:xfrm>
          <a:prstGeom prst="rect">
            <a:avLst/>
          </a:prstGeom>
        </p:spPr>
        <p:txBody>
          <a:bodyPr/>
          <a:lstStyle>
            <a:lvl1pPr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ONE_COLUM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/>
          <p:nvPr>
            <p:ph type="title"/>
          </p:nvPr>
        </p:nvSpPr>
        <p:spPr>
          <a:xfrm>
            <a:off x="311698" y="555600"/>
            <a:ext cx="2808003" cy="75570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pPr/>
            <a:r>
              <a:t>Title Text</a:t>
            </a:r>
          </a:p>
        </p:txBody>
      </p:sp>
      <p:sp>
        <p:nvSpPr>
          <p:cNvPr id="57" name="Body Level One…"/>
          <p:cNvSpPr txBox="1"/>
          <p:nvPr>
            <p:ph type="body" sz="quarter" idx="1"/>
          </p:nvPr>
        </p:nvSpPr>
        <p:spPr>
          <a:xfrm>
            <a:off x="311698" y="1389598"/>
            <a:ext cx="2808003" cy="3179403"/>
          </a:xfrm>
          <a:prstGeom prst="rect">
            <a:avLst/>
          </a:prstGeom>
        </p:spPr>
        <p:txBody>
          <a:bodyPr/>
          <a:lstStyle>
            <a:lvl1pPr indent="-304800">
              <a:buSzPts val="1200"/>
              <a:defRPr sz="1200">
                <a:solidFill>
                  <a:srgbClr val="000000"/>
                </a:solidFill>
              </a:defRPr>
            </a:lvl1pPr>
            <a:lvl2pPr marL="914400" indent="-304800">
              <a:buSzPts val="1200"/>
              <a:defRPr sz="1200">
                <a:solidFill>
                  <a:srgbClr val="000000"/>
                </a:solidFill>
              </a:defRPr>
            </a:lvl2pPr>
            <a:lvl3pPr marL="1371600" indent="-304800">
              <a:buSzPts val="1200"/>
              <a:defRPr sz="1200">
                <a:solidFill>
                  <a:srgbClr val="000000"/>
                </a:solidFill>
              </a:defRPr>
            </a:lvl3pPr>
            <a:lvl4pPr marL="1828800" indent="-304800">
              <a:buSzPts val="1200"/>
              <a:defRPr sz="1200">
                <a:solidFill>
                  <a:srgbClr val="000000"/>
                </a:solidFill>
              </a:defRPr>
            </a:lvl4pPr>
            <a:lvl5pPr marL="2286000" indent="-304800">
              <a:buSzPts val="1200"/>
              <a:defRPr sz="1200">
                <a:solidFill>
                  <a:srgbClr val="000000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MAIN_POINT">
    <p:bg>
      <p:bgPr>
        <a:solidFill>
          <a:srgbClr val="C5D3C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itle Text"/>
          <p:cNvSpPr txBox="1"/>
          <p:nvPr>
            <p:ph type="title"/>
          </p:nvPr>
        </p:nvSpPr>
        <p:spPr>
          <a:xfrm>
            <a:off x="490250" y="450148"/>
            <a:ext cx="6367801" cy="4090803"/>
          </a:xfrm>
          <a:prstGeom prst="rect">
            <a:avLst/>
          </a:prstGeom>
        </p:spPr>
        <p:txBody>
          <a:bodyPr anchor="ctr"/>
          <a:lstStyle>
            <a:lvl1pPr>
              <a:defRPr sz="4800">
                <a:solidFill>
                  <a:srgbClr val="000000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6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_TITLE_AND_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38;p9"/>
          <p:cNvSpPr/>
          <p:nvPr/>
        </p:nvSpPr>
        <p:spPr>
          <a:xfrm>
            <a:off x="4572000" y="-126"/>
            <a:ext cx="4572000" cy="5143503"/>
          </a:xfrm>
          <a:prstGeom prst="rect">
            <a:avLst/>
          </a:prstGeom>
          <a:solidFill>
            <a:srgbClr val="C5D3C4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defRPr>
            </a:pPr>
          </a:p>
        </p:txBody>
      </p:sp>
      <p:sp>
        <p:nvSpPr>
          <p:cNvPr id="74" name="Title Text"/>
          <p:cNvSpPr txBox="1"/>
          <p:nvPr>
            <p:ph type="title"/>
          </p:nvPr>
        </p:nvSpPr>
        <p:spPr>
          <a:xfrm>
            <a:off x="265500" y="1233175"/>
            <a:ext cx="4045200" cy="1482302"/>
          </a:xfrm>
          <a:prstGeom prst="rect">
            <a:avLst/>
          </a:prstGeom>
        </p:spPr>
        <p:txBody>
          <a:bodyPr anchor="b"/>
          <a:lstStyle>
            <a:lvl1pPr algn="ctr">
              <a:defRPr sz="4200">
                <a:solidFill>
                  <a:srgbClr val="000000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75" name="Body Level One…"/>
          <p:cNvSpPr txBox="1"/>
          <p:nvPr>
            <p:ph type="body" sz="quarter" idx="1"/>
          </p:nvPr>
        </p:nvSpPr>
        <p:spPr>
          <a:xfrm>
            <a:off x="265500" y="2803075"/>
            <a:ext cx="4045200" cy="1235101"/>
          </a:xfrm>
          <a:prstGeom prst="rect">
            <a:avLst/>
          </a:prstGeom>
        </p:spPr>
        <p:txBody>
          <a:bodyPr/>
          <a:lstStyle>
            <a:lvl1pPr marL="228600" indent="-114300" algn="ctr">
              <a:lnSpc>
                <a:spcPct val="100000"/>
              </a:lnSpc>
              <a:buClrTx/>
              <a:buSzTx/>
              <a:buFontTx/>
              <a:buNone/>
              <a:defRPr sz="2100"/>
            </a:lvl1pPr>
            <a:lvl2pPr marL="228600" indent="114300" algn="ctr">
              <a:lnSpc>
                <a:spcPct val="100000"/>
              </a:lnSpc>
              <a:buClrTx/>
              <a:buSzTx/>
              <a:buFontTx/>
              <a:buNone/>
              <a:defRPr sz="2100"/>
            </a:lvl2pPr>
            <a:lvl3pPr marL="228600" indent="114300" algn="ctr">
              <a:lnSpc>
                <a:spcPct val="100000"/>
              </a:lnSpc>
              <a:buClrTx/>
              <a:buSzTx/>
              <a:buFontTx/>
              <a:buNone/>
              <a:defRPr sz="2100"/>
            </a:lvl3pPr>
            <a:lvl4pPr marL="228600" indent="114300" algn="ctr">
              <a:lnSpc>
                <a:spcPct val="100000"/>
              </a:lnSpc>
              <a:buClrTx/>
              <a:buSzTx/>
              <a:buFontTx/>
              <a:buNone/>
              <a:defRPr sz="2100"/>
            </a:lvl4pPr>
            <a:lvl5pPr marL="228600" indent="114300" algn="ctr">
              <a:lnSpc>
                <a:spcPct val="100000"/>
              </a:lnSpc>
              <a:buClrTx/>
              <a:buSzTx/>
              <a:buFontTx/>
              <a:buNone/>
              <a:defRPr sz="21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Google Shape;41;p9"/>
          <p:cNvSpPr txBox="1"/>
          <p:nvPr>
            <p:ph type="body" sz="half" idx="21"/>
          </p:nvPr>
        </p:nvSpPr>
        <p:spPr>
          <a:xfrm>
            <a:off x="4939500" y="724074"/>
            <a:ext cx="3837000" cy="3695103"/>
          </a:xfrm>
          <a:prstGeom prst="rect">
            <a:avLst/>
          </a:prstGeom>
        </p:spPr>
        <p:txBody>
          <a:bodyPr anchor="ctr"/>
          <a:lstStyle/>
          <a:p>
            <a:pPr/>
          </a:p>
        </p:txBody>
      </p:sp>
      <p:sp>
        <p:nvSpPr>
          <p:cNvPr id="7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APTION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Body Level One…"/>
          <p:cNvSpPr txBox="1"/>
          <p:nvPr>
            <p:ph type="body" sz="quarter" idx="1"/>
          </p:nvPr>
        </p:nvSpPr>
        <p:spPr>
          <a:xfrm>
            <a:off x="311698" y="4230575"/>
            <a:ext cx="5998804" cy="605102"/>
          </a:xfrm>
          <a:prstGeom prst="rect">
            <a:avLst/>
          </a:prstGeom>
        </p:spPr>
        <p:txBody>
          <a:bodyPr anchor="ctr"/>
          <a:lstStyle>
            <a:lvl1pPr marL="0" indent="228600">
              <a:lnSpc>
                <a:spcPct val="100000"/>
              </a:lnSpc>
              <a:buClrTx/>
              <a:buSzTx/>
              <a:buFontTx/>
              <a:buNone/>
              <a:defRPr>
                <a:latin typeface="Caveat"/>
                <a:ea typeface="Caveat"/>
                <a:cs typeface="Caveat"/>
                <a:sym typeface="Caveat"/>
              </a:defRPr>
            </a:lvl1pPr>
            <a:lvl2pPr>
              <a:lnSpc>
                <a:spcPct val="100000"/>
              </a:lnSpc>
              <a:buClrTx/>
              <a:buFontTx/>
              <a:defRPr>
                <a:latin typeface="Caveat"/>
                <a:ea typeface="Caveat"/>
                <a:cs typeface="Caveat"/>
                <a:sym typeface="Caveat"/>
              </a:defRPr>
            </a:lvl2pPr>
            <a:lvl3pPr>
              <a:lnSpc>
                <a:spcPct val="100000"/>
              </a:lnSpc>
              <a:buClrTx/>
              <a:buFontTx/>
              <a:defRPr>
                <a:latin typeface="Caveat"/>
                <a:ea typeface="Caveat"/>
                <a:cs typeface="Caveat"/>
                <a:sym typeface="Caveat"/>
              </a:defRPr>
            </a:lvl3pPr>
            <a:lvl4pPr>
              <a:lnSpc>
                <a:spcPct val="100000"/>
              </a:lnSpc>
              <a:buClrTx/>
              <a:buFontTx/>
              <a:defRPr>
                <a:latin typeface="Caveat"/>
                <a:ea typeface="Caveat"/>
                <a:cs typeface="Caveat"/>
                <a:sym typeface="Caveat"/>
              </a:defRPr>
            </a:lvl4pPr>
            <a:lvl5pPr>
              <a:lnSpc>
                <a:spcPct val="100000"/>
              </a:lnSpc>
              <a:buClrTx/>
              <a:buFontTx/>
              <a:defRPr>
                <a:latin typeface="Caveat"/>
                <a:ea typeface="Caveat"/>
                <a:cs typeface="Caveat"/>
                <a:sym typeface="Caveat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Relationship Id="rId19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19.xml"/><Relationship Id="rId21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1.xml"/><Relationship Id="rId23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23.xml"/><Relationship Id="rId25" Type="http://schemas.openxmlformats.org/officeDocument/2006/relationships/slideLayout" Target="../slideLayouts/slideLayout24.xml"/><Relationship Id="rId26" Type="http://schemas.openxmlformats.org/officeDocument/2006/relationships/slideLayout" Target="../slideLayouts/slideLayout25.xml"/><Relationship Id="rId27" Type="http://schemas.openxmlformats.org/officeDocument/2006/relationships/slideLayout" Target="../slideLayouts/slideLayout26.xml"/><Relationship Id="rId28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8.xml"/><Relationship Id="rId30" Type="http://schemas.openxmlformats.org/officeDocument/2006/relationships/slideLayout" Target="../slideLayouts/slideLayout29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311698" y="445025"/>
            <a:ext cx="8520603" cy="5727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311698" y="1152475"/>
            <a:ext cx="8520603" cy="341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8684347" y="4700820"/>
            <a:ext cx="336812" cy="318394"/>
          </a:xfrm>
          <a:prstGeom prst="rect">
            <a:avLst/>
          </a:prstGeom>
          <a:ln w="12700">
            <a:miter lim="400000"/>
          </a:ln>
        </p:spPr>
        <p:txBody>
          <a:bodyPr wrap="none" lIns="91423" tIns="91423" rIns="91423" bIns="91423" anchor="ctr">
            <a:spAutoFit/>
          </a:bodyPr>
          <a:lstStyle>
            <a:lvl1pPr algn="r">
              <a:defRPr sz="1000">
                <a:solidFill>
                  <a:srgbClr val="585858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solidFill>
            <a:srgbClr val="585858"/>
          </a:solidFill>
          <a:uFillTx/>
          <a:latin typeface="Proxima Nova"/>
          <a:ea typeface="Proxima Nova"/>
          <a:cs typeface="Proxima Nova"/>
          <a:sym typeface="Proxima Nova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solidFill>
            <a:srgbClr val="585858"/>
          </a:solidFill>
          <a:uFillTx/>
          <a:latin typeface="Proxima Nova"/>
          <a:ea typeface="Proxima Nova"/>
          <a:cs typeface="Proxima Nova"/>
          <a:sym typeface="Proxima Nova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solidFill>
            <a:srgbClr val="585858"/>
          </a:solidFill>
          <a:uFillTx/>
          <a:latin typeface="Proxima Nova"/>
          <a:ea typeface="Proxima Nova"/>
          <a:cs typeface="Proxima Nova"/>
          <a:sym typeface="Proxima Nova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solidFill>
            <a:srgbClr val="585858"/>
          </a:solidFill>
          <a:uFillTx/>
          <a:latin typeface="Proxima Nova"/>
          <a:ea typeface="Proxima Nova"/>
          <a:cs typeface="Proxima Nova"/>
          <a:sym typeface="Proxima Nova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solidFill>
            <a:srgbClr val="585858"/>
          </a:solidFill>
          <a:uFillTx/>
          <a:latin typeface="Proxima Nova"/>
          <a:ea typeface="Proxima Nova"/>
          <a:cs typeface="Proxima Nova"/>
          <a:sym typeface="Proxima Nova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solidFill>
            <a:srgbClr val="585858"/>
          </a:solidFill>
          <a:uFillTx/>
          <a:latin typeface="Proxima Nova"/>
          <a:ea typeface="Proxima Nova"/>
          <a:cs typeface="Proxima Nova"/>
          <a:sym typeface="Proxima Nova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solidFill>
            <a:srgbClr val="585858"/>
          </a:solidFill>
          <a:uFillTx/>
          <a:latin typeface="Proxima Nova"/>
          <a:ea typeface="Proxima Nova"/>
          <a:cs typeface="Proxima Nova"/>
          <a:sym typeface="Proxima Nova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solidFill>
            <a:srgbClr val="585858"/>
          </a:solidFill>
          <a:uFillTx/>
          <a:latin typeface="Proxima Nova"/>
          <a:ea typeface="Proxima Nova"/>
          <a:cs typeface="Proxima Nova"/>
          <a:sym typeface="Proxima Nova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solidFill>
            <a:srgbClr val="585858"/>
          </a:solidFill>
          <a:uFillTx/>
          <a:latin typeface="Proxima Nova"/>
          <a:ea typeface="Proxima Nova"/>
          <a:cs typeface="Proxima Nova"/>
          <a:sym typeface="Proxima Nova"/>
        </a:defRPr>
      </a:lvl9pPr>
    </p:titleStyle>
    <p:bodyStyle>
      <a:lvl1pPr marL="457200" marR="0" indent="-3429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585858"/>
        </a:buClr>
        <a:buSzPts val="1800"/>
        <a:buFont typeface="Helvetica"/>
        <a:buChar char="●"/>
        <a:tabLst/>
        <a:defRPr b="0" baseline="0" cap="none" i="0" spc="0" strike="noStrike" sz="1800" u="none">
          <a:solidFill>
            <a:srgbClr val="585858"/>
          </a:solidFill>
          <a:uFillTx/>
          <a:latin typeface="Proxima Nova"/>
          <a:ea typeface="Proxima Nova"/>
          <a:cs typeface="Proxima Nova"/>
          <a:sym typeface="Proxima Nova"/>
        </a:defRPr>
      </a:lvl1pPr>
      <a:lvl2pPr marL="1005114" marR="0" indent="-408213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585858"/>
        </a:buClr>
        <a:buSzPts val="1800"/>
        <a:buFont typeface="Helvetica"/>
        <a:buChar char="○"/>
        <a:tabLst/>
        <a:defRPr b="0" baseline="0" cap="none" i="0" spc="0" strike="noStrike" sz="1800" u="none">
          <a:solidFill>
            <a:srgbClr val="585858"/>
          </a:solidFill>
          <a:uFillTx/>
          <a:latin typeface="Proxima Nova"/>
          <a:ea typeface="Proxima Nova"/>
          <a:cs typeface="Proxima Nova"/>
          <a:sym typeface="Proxima Nova"/>
        </a:defRPr>
      </a:lvl2pPr>
      <a:lvl3pPr marL="14623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585858"/>
        </a:buClr>
        <a:buSzPts val="1800"/>
        <a:buFont typeface="Helvetica"/>
        <a:buChar char="■"/>
        <a:tabLst/>
        <a:defRPr b="0" baseline="0" cap="none" i="0" spc="0" strike="noStrike" sz="1800" u="none">
          <a:solidFill>
            <a:srgbClr val="585858"/>
          </a:solidFill>
          <a:uFillTx/>
          <a:latin typeface="Proxima Nova"/>
          <a:ea typeface="Proxima Nova"/>
          <a:cs typeface="Proxima Nova"/>
          <a:sym typeface="Proxima Nova"/>
        </a:defRPr>
      </a:lvl3pPr>
      <a:lvl4pPr marL="19195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585858"/>
        </a:buClr>
        <a:buSzPts val="1800"/>
        <a:buFont typeface="Helvetica"/>
        <a:buChar char="●"/>
        <a:tabLst/>
        <a:defRPr b="0" baseline="0" cap="none" i="0" spc="0" strike="noStrike" sz="1800" u="none">
          <a:solidFill>
            <a:srgbClr val="585858"/>
          </a:solidFill>
          <a:uFillTx/>
          <a:latin typeface="Proxima Nova"/>
          <a:ea typeface="Proxima Nova"/>
          <a:cs typeface="Proxima Nova"/>
          <a:sym typeface="Proxima Nova"/>
        </a:defRPr>
      </a:lvl4pPr>
      <a:lvl5pPr marL="23767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585858"/>
        </a:buClr>
        <a:buSzPts val="1800"/>
        <a:buFont typeface="Helvetica"/>
        <a:buChar char="○"/>
        <a:tabLst/>
        <a:defRPr b="0" baseline="0" cap="none" i="0" spc="0" strike="noStrike" sz="1800" u="none">
          <a:solidFill>
            <a:srgbClr val="585858"/>
          </a:solidFill>
          <a:uFillTx/>
          <a:latin typeface="Proxima Nova"/>
          <a:ea typeface="Proxima Nova"/>
          <a:cs typeface="Proxima Nova"/>
          <a:sym typeface="Proxima Nova"/>
        </a:defRPr>
      </a:lvl5pPr>
      <a:lvl6pPr marL="28339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585858"/>
        </a:buClr>
        <a:buSzPts val="1800"/>
        <a:buFont typeface="Helvetica"/>
        <a:buChar char="■"/>
        <a:tabLst/>
        <a:defRPr b="0" baseline="0" cap="none" i="0" spc="0" strike="noStrike" sz="1800" u="none">
          <a:solidFill>
            <a:srgbClr val="585858"/>
          </a:solidFill>
          <a:uFillTx/>
          <a:latin typeface="Proxima Nova"/>
          <a:ea typeface="Proxima Nova"/>
          <a:cs typeface="Proxima Nova"/>
          <a:sym typeface="Proxima Nova"/>
        </a:defRPr>
      </a:lvl6pPr>
      <a:lvl7pPr marL="3291113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585858"/>
        </a:buClr>
        <a:buSzPts val="1800"/>
        <a:buFont typeface="Helvetica"/>
        <a:buChar char="●"/>
        <a:tabLst/>
        <a:defRPr b="0" baseline="0" cap="none" i="0" spc="0" strike="noStrike" sz="1800" u="none">
          <a:solidFill>
            <a:srgbClr val="585858"/>
          </a:solidFill>
          <a:uFillTx/>
          <a:latin typeface="Proxima Nova"/>
          <a:ea typeface="Proxima Nova"/>
          <a:cs typeface="Proxima Nova"/>
          <a:sym typeface="Proxima Nova"/>
        </a:defRPr>
      </a:lvl7pPr>
      <a:lvl8pPr marL="3748313" marR="0" indent="-408213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585858"/>
        </a:buClr>
        <a:buSzPts val="1800"/>
        <a:buFont typeface="Helvetica"/>
        <a:buChar char="○"/>
        <a:tabLst/>
        <a:defRPr b="0" baseline="0" cap="none" i="0" spc="0" strike="noStrike" sz="1800" u="none">
          <a:solidFill>
            <a:srgbClr val="585858"/>
          </a:solidFill>
          <a:uFillTx/>
          <a:latin typeface="Proxima Nova"/>
          <a:ea typeface="Proxima Nova"/>
          <a:cs typeface="Proxima Nova"/>
          <a:sym typeface="Proxima Nova"/>
        </a:defRPr>
      </a:lvl8pPr>
      <a:lvl9pPr marL="4205513" marR="0" indent="-408213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585858"/>
        </a:buClr>
        <a:buSzPts val="1800"/>
        <a:buFont typeface="Helvetica"/>
        <a:buChar char="■"/>
        <a:tabLst/>
        <a:defRPr b="0" baseline="0" cap="none" i="0" spc="0" strike="noStrike" sz="1800" u="none">
          <a:solidFill>
            <a:srgbClr val="585858"/>
          </a:solidFill>
          <a:uFillTx/>
          <a:latin typeface="Proxima Nova"/>
          <a:ea typeface="Proxima Nova"/>
          <a:cs typeface="Proxima Nova"/>
          <a:sym typeface="Proxima Nova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10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6.png"/></Relationships>

</file>

<file path=ppt/slides/_rels/slide10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0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0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0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0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0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/Relationships>

</file>

<file path=ppt/slides/_rels/slide10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1.xml"/></Relationships>

</file>

<file path=ppt/slides/_rels/slide10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0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1.png"/></Relationships>

</file>

<file path=ppt/slides/_rels/slide1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3.xml"/></Relationships>

</file>

<file path=ppt/slides/_rels/slide1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3.xml"/></Relationships>

</file>

<file path=ppt/slides/_rels/slide1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3.xml"/></Relationships>

</file>

<file path=ppt/slides/_rels/slide1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6.xml"/></Relationships>

</file>

<file path=ppt/slides/_rels/slide1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30.png"/><Relationship Id="rId3" Type="http://schemas.openxmlformats.org/officeDocument/2006/relationships/image" Target="../media/image3.jpe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12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13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14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6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.pn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.pn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7.png"/><Relationship Id="rId3" Type="http://schemas.openxmlformats.org/officeDocument/2006/relationships/image" Target="../media/image15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7.png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jpeg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8.png"/><Relationship Id="rId3" Type="http://schemas.openxmlformats.org/officeDocument/2006/relationships/image" Target="../media/image17.png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8.png"/><Relationship Id="rId3" Type="http://schemas.openxmlformats.org/officeDocument/2006/relationships/image" Target="../media/image17.png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8.png"/><Relationship Id="rId3" Type="http://schemas.openxmlformats.org/officeDocument/2006/relationships/image" Target="../media/image17.png"/><Relationship Id="rId4" Type="http://schemas.openxmlformats.org/officeDocument/2006/relationships/image" Target="../media/image19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.tif"/><Relationship Id="rId3" Type="http://schemas.openxmlformats.org/officeDocument/2006/relationships/image" Target="../media/image7.png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8.png"/><Relationship Id="rId3" Type="http://schemas.openxmlformats.org/officeDocument/2006/relationships/image" Target="../media/image17.png"/><Relationship Id="rId4" Type="http://schemas.openxmlformats.org/officeDocument/2006/relationships/image" Target="../media/image20.png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8.png"/><Relationship Id="rId3" Type="http://schemas.openxmlformats.org/officeDocument/2006/relationships/image" Target="../media/image17.png"/><Relationship Id="rId4" Type="http://schemas.openxmlformats.org/officeDocument/2006/relationships/image" Target="../media/image21.png"/></Relationships>
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8.png"/><Relationship Id="rId3" Type="http://schemas.openxmlformats.org/officeDocument/2006/relationships/image" Target="../media/image17.png"/></Relationships>
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8.png"/><Relationship Id="rId3" Type="http://schemas.openxmlformats.org/officeDocument/2006/relationships/image" Target="../media/image22.png"/></Relationships>
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8.png"/><Relationship Id="rId3" Type="http://schemas.openxmlformats.org/officeDocument/2006/relationships/image" Target="../media/image22.png"/><Relationship Id="rId4" Type="http://schemas.openxmlformats.org/officeDocument/2006/relationships/image" Target="../media/image20.png"/></Relationships>
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8.png"/><Relationship Id="rId3" Type="http://schemas.openxmlformats.org/officeDocument/2006/relationships/image" Target="../media/image22.png"/></Relationships>
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8.png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/Relationships>
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8.png"/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2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8.png"/><Relationship Id="rId3" Type="http://schemas.openxmlformats.org/officeDocument/2006/relationships/image" Target="../media/image22.png"/></Relationships>
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8.png"/><Relationship Id="rId3" Type="http://schemas.openxmlformats.org/officeDocument/2006/relationships/image" Target="../media/image22.png"/></Relationships>
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8.png"/><Relationship Id="rId3" Type="http://schemas.openxmlformats.org/officeDocument/2006/relationships/image" Target="../media/image22.png"/></Relationships>
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8.png"/><Relationship Id="rId3" Type="http://schemas.openxmlformats.org/officeDocument/2006/relationships/image" Target="../media/image22.png"/></Relationships>
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8.png"/><Relationship Id="rId3" Type="http://schemas.openxmlformats.org/officeDocument/2006/relationships/image" Target="../media/image22.png"/></Relationships>
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8.png"/><Relationship Id="rId3" Type="http://schemas.openxmlformats.org/officeDocument/2006/relationships/image" Target="../media/image22.png"/><Relationship Id="rId4" Type="http://schemas.openxmlformats.org/officeDocument/2006/relationships/image" Target="../media/image21.png"/></Relationships>
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8.png"/><Relationship Id="rId3" Type="http://schemas.openxmlformats.org/officeDocument/2006/relationships/image" Target="../media/image22.png"/></Relationships>

</file>

<file path=ppt/slides/_rels/slide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5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/Relationships>

</file>

<file path=ppt/slides/_rels/slide5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2.tif"/><Relationship Id="rId5" Type="http://schemas.openxmlformats.org/officeDocument/2006/relationships/image" Target="../media/image3.tif"/><Relationship Id="rId6" Type="http://schemas.openxmlformats.org/officeDocument/2006/relationships/hyperlink" Target="https://en.wikipedia.org/wiki/Monty_Python" TargetMode="External"/></Relationships>
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
</file>

<file path=ppt/slides/_rels/slide6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
</file>

<file path=ppt/slides/_rels/slide6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
</file>

<file path=ppt/slides/_rels/slide6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16.png"/></Relationships>

</file>

<file path=ppt/slides/_rels/slide6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16.png"/></Relationships>

</file>

<file path=ppt/slides/_rels/slide6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16.png"/></Relationships>

</file>

<file path=ppt/slides/_rels/slide6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6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6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7.png"/></Relationships>

</file>

<file path=ppt/slides/_rels/slide6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7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7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7.png"/></Relationships>

</file>

<file path=ppt/slides/_rels/slide7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7.png"/></Relationships>

</file>

<file path=ppt/slides/_rels/slide7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7.png"/></Relationships>

</file>

<file path=ppt/slides/_rels/slide7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7.png"/></Relationships>

</file>

<file path=ppt/slides/_rels/slide7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7.png"/></Relationships>

</file>

<file path=ppt/slides/_rels/slide7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/Relationships>

</file>

<file path=ppt/slides/_rels/slide7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/Relationships>

</file>

<file path=ppt/slides/_rels/slide7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7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/Relationships>

</file>

<file path=ppt/slides/_rels/slide7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8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/Relationships>

</file>

<file path=ppt/slides/_rels/slide8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8.png"/><Relationship Id="rId3" Type="http://schemas.openxmlformats.org/officeDocument/2006/relationships/image" Target="../media/image18.png"/></Relationships>

</file>

<file path=ppt/slides/_rels/slide8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/Relationships>

</file>

<file path=ppt/slides/_rels/slide8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/Relationships>

</file>

<file path=ppt/slides/_rels/slide8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/Relationships>

</file>

<file path=ppt/slides/_rels/slide8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/Relationships>

</file>

<file path=ppt/slides/_rels/slide8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/Relationships>

</file>

<file path=ppt/slides/_rels/slide8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/Relationships>

</file>

<file path=ppt/slides/_rels/slide8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/Relationships>

</file>

<file path=ppt/slides/_rels/slide8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0.png"/></Relationships>

</file>

<file path=ppt/slides/_rels/slide9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/Relationships>

</file>

<file path=ppt/slides/_rels/slide9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9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9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9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9.png"/></Relationships>

</file>

<file path=ppt/slides/_rels/slide9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9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9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1.xml"/></Relationships>

</file>

<file path=ppt/slides/_rels/slide9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9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lide Number Placeholder 3"/>
          <p:cNvSpPr txBox="1"/>
          <p:nvPr>
            <p:ph type="sldNum" sz="quarter" idx="2"/>
          </p:nvPr>
        </p:nvSpPr>
        <p:spPr>
          <a:xfrm>
            <a:off x="8864600" y="4787109"/>
            <a:ext cx="127000" cy="1397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75" name="Rectangle 2"/>
          <p:cNvSpPr txBox="1"/>
          <p:nvPr>
            <p:ph type="title"/>
          </p:nvPr>
        </p:nvSpPr>
        <p:spPr>
          <a:xfrm>
            <a:off x="685800" y="1085850"/>
            <a:ext cx="7772400" cy="898401"/>
          </a:xfrm>
          <a:prstGeom prst="rect">
            <a:avLst/>
          </a:prstGeom>
        </p:spPr>
        <p:txBody>
          <a:bodyPr/>
          <a:lstStyle/>
          <a:p>
            <a:pPr/>
            <a:r>
              <a:t>CS Bridge, Lecture 4</a:t>
            </a:r>
            <a:br/>
            <a:r>
              <a:rPr sz="2400"/>
              <a:t>Variables and Expressions</a:t>
            </a:r>
          </a:p>
        </p:txBody>
      </p:sp>
      <p:pic>
        <p:nvPicPr>
          <p:cNvPr id="276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rcRect l="23703" t="22459" r="17036" b="28553"/>
          <a:stretch>
            <a:fillRect/>
          </a:stretch>
        </p:blipFill>
        <p:spPr>
          <a:xfrm>
            <a:off x="3500437" y="2057400"/>
            <a:ext cx="2143126" cy="1771650"/>
          </a:xfrm>
          <a:prstGeom prst="rect">
            <a:avLst/>
          </a:prstGeom>
          <a:ln w="12700">
            <a:miter lim="400000"/>
          </a:ln>
        </p:spPr>
      </p:pic>
      <p:pic>
        <p:nvPicPr>
          <p:cNvPr id="277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388099" y="4043933"/>
            <a:ext cx="898401" cy="898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78" name="Picture 6" descr="Picture 6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712583" y="3886200"/>
            <a:ext cx="1257301" cy="12573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79" name="Picture 7" descr="Picture 7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057649" y="4043933"/>
            <a:ext cx="1028701" cy="94183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tatements entered in interactive mode are not saved as a program…"/>
          <p:cNvSpPr txBox="1"/>
          <p:nvPr>
            <p:ph type="body" idx="4294967295"/>
          </p:nvPr>
        </p:nvSpPr>
        <p:spPr>
          <a:xfrm>
            <a:off x="1019042" y="1200150"/>
            <a:ext cx="7105916" cy="3394472"/>
          </a:xfrm>
          <a:prstGeom prst="rect">
            <a:avLst/>
          </a:prstGeom>
        </p:spPr>
        <p:txBody>
          <a:bodyPr lIns="34289" tIns="34289" rIns="34289" bIns="34289"/>
          <a:lstStyle/>
          <a:p>
            <a:pPr marL="257175" indent="-257175" defTabSz="685800">
              <a:lnSpc>
                <a:spcPct val="100000"/>
              </a:lnSpc>
              <a:spcBef>
                <a:spcPts val="500"/>
              </a:spcBef>
              <a:buClrTx/>
              <a:buSzPct val="100000"/>
              <a:buFontTx/>
              <a:buChar char="•"/>
              <a:defRPr b="1" sz="2400"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defRPr>
            </a:pPr>
            <a:r>
              <a:t>Statements entered in interactive mode are not saved as a program</a:t>
            </a:r>
          </a:p>
          <a:p>
            <a:pPr marL="257175" indent="-257175" defTabSz="685800">
              <a:lnSpc>
                <a:spcPct val="100000"/>
              </a:lnSpc>
              <a:spcBef>
                <a:spcPts val="500"/>
              </a:spcBef>
              <a:buClrTx/>
              <a:buSzPct val="100000"/>
              <a:buFontTx/>
              <a:buChar char="•"/>
              <a:defRPr b="1" sz="2400"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defRPr>
            </a:pPr>
            <a:r>
              <a:t>To have a program use script mode</a:t>
            </a:r>
          </a:p>
          <a:p>
            <a:pPr lvl="1" marL="661307" indent="-204107" defTabSz="685800">
              <a:lnSpc>
                <a:spcPct val="100000"/>
              </a:lnSpc>
              <a:buClrTx/>
              <a:buSzPct val="100000"/>
              <a:buFont typeface="Arial"/>
              <a:buChar char="•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defRPr>
            </a:pPr>
            <a:r>
              <a:t>Save a set of Python statements in a file</a:t>
            </a:r>
          </a:p>
          <a:p>
            <a:pPr lvl="1" marL="661307" indent="-204107" defTabSz="685800">
              <a:lnSpc>
                <a:spcPct val="100000"/>
              </a:lnSpc>
              <a:buClrTx/>
              <a:buSzPct val="100000"/>
              <a:buFont typeface="Arial"/>
              <a:buChar char="•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defRPr>
            </a:pPr>
            <a:r>
              <a:t>The filename should have the .py extension</a:t>
            </a:r>
          </a:p>
          <a:p>
            <a:pPr lvl="1" marL="661307" indent="-204107" defTabSz="685800">
              <a:lnSpc>
                <a:spcPct val="100000"/>
              </a:lnSpc>
              <a:buClrTx/>
              <a:buSzPct val="100000"/>
              <a:buFont typeface="Arial"/>
              <a:buChar char="•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defRPr>
            </a:pPr>
            <a:r>
              <a:t>To run the file, or script, type </a:t>
            </a:r>
          </a:p>
          <a:p>
            <a:pPr lvl="1" marL="0" indent="457198" defTabSz="685800">
              <a:lnSpc>
                <a:spcPct val="100000"/>
              </a:lnSpc>
              <a:buSzTx/>
              <a:buNone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defRPr>
            </a:pPr>
            <a:r>
              <a:t>	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python </a:t>
            </a:r>
            <a:r>
              <a:rPr i="1">
                <a:latin typeface="Courier New"/>
                <a:ea typeface="Courier New"/>
                <a:cs typeface="Courier New"/>
                <a:sym typeface="Courier New"/>
              </a:rPr>
              <a:t>filename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 </a:t>
            </a:r>
          </a:p>
          <a:p>
            <a:pPr lvl="1" marL="0" indent="457198" defTabSz="685800">
              <a:lnSpc>
                <a:spcPct val="100000"/>
              </a:lnSpc>
              <a:buSzTx/>
              <a:buNone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defRPr>
            </a:pPr>
            <a:r>
              <a:t>	at the operating system command line</a:t>
            </a:r>
          </a:p>
        </p:txBody>
      </p:sp>
      <p:grpSp>
        <p:nvGrpSpPr>
          <p:cNvPr id="325" name="Rectangle 2"/>
          <p:cNvGrpSpPr/>
          <p:nvPr/>
        </p:nvGrpSpPr>
        <p:grpSpPr>
          <a:xfrm>
            <a:off x="1143000" y="-18115"/>
            <a:ext cx="6858000" cy="559793"/>
            <a:chOff x="0" y="0"/>
            <a:chExt cx="6858000" cy="559791"/>
          </a:xfrm>
        </p:grpSpPr>
        <p:sp>
          <p:nvSpPr>
            <p:cNvPr id="323" name="Rectangle"/>
            <p:cNvSpPr/>
            <p:nvPr/>
          </p:nvSpPr>
          <p:spPr>
            <a:xfrm>
              <a:off x="0" y="-1"/>
              <a:ext cx="6858000" cy="559793"/>
            </a:xfrm>
            <a:prstGeom prst="rect">
              <a:avLst/>
            </a:prstGeom>
            <a:solidFill>
              <a:srgbClr val="C3D69B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342900">
                <a:defRPr b="1" sz="30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</a:p>
          </p:txBody>
        </p:sp>
        <p:sp>
          <p:nvSpPr>
            <p:cNvPr id="324" name="Writing and Running in Script Mode"/>
            <p:cNvSpPr txBox="1"/>
            <p:nvPr/>
          </p:nvSpPr>
          <p:spPr>
            <a:xfrm>
              <a:off x="34288" y="-1"/>
              <a:ext cx="6789422" cy="5597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normAutofit fontScale="100000" lnSpcReduction="0"/>
            </a:bodyPr>
            <a:lstStyle>
              <a:lvl1pPr algn="ctr" defTabSz="342900">
                <a:defRPr b="1" sz="3000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pPr/>
              <a:r>
                <a:t>Writing and Running in Script Mode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2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3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3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3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3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3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3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3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322" grpId="1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0" name="Google Shape;976;p99"/>
          <p:cNvSpPr txBox="1"/>
          <p:nvPr>
            <p:ph type="title"/>
          </p:nvPr>
        </p:nvSpPr>
        <p:spPr>
          <a:xfrm>
            <a:off x="311699" y="445025"/>
            <a:ext cx="8520602" cy="572702"/>
          </a:xfrm>
          <a:prstGeom prst="rect">
            <a:avLst/>
          </a:prstGeom>
        </p:spPr>
        <p:txBody>
          <a:bodyPr/>
          <a:lstStyle>
            <a:lvl1pPr defTabSz="822958">
              <a:defRPr sz="2500"/>
            </a:lvl1pPr>
          </a:lstStyle>
          <a:p>
            <a:pPr/>
            <a:r>
              <a:t>Arithmetic operators</a:t>
            </a:r>
          </a:p>
        </p:txBody>
      </p:sp>
      <p:sp>
        <p:nvSpPr>
          <p:cNvPr id="1171" name="Google Shape;977;p99"/>
          <p:cNvSpPr txBox="1"/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2000"/>
            </a:pPr>
            <a:r>
              <a:t>*	Multiplication</a:t>
            </a:r>
          </a:p>
          <a:p>
            <a:pPr marL="0" indent="0">
              <a:spcBef>
                <a:spcPts val="1600"/>
              </a:spcBef>
              <a:buSzTx/>
              <a:buNone/>
              <a:defRPr sz="2000"/>
            </a:pPr>
            <a:r>
              <a:t>/	Division</a:t>
            </a:r>
          </a:p>
          <a:p>
            <a:pPr marL="0" indent="0">
              <a:spcBef>
                <a:spcPts val="1600"/>
              </a:spcBef>
              <a:buSzTx/>
              <a:buNone/>
              <a:defRPr sz="2000"/>
            </a:pPr>
            <a:r>
              <a:t>//	Integer division</a:t>
            </a:r>
          </a:p>
          <a:p>
            <a:pPr marL="0" indent="0">
              <a:spcBef>
                <a:spcPts val="1600"/>
              </a:spcBef>
              <a:buSzTx/>
              <a:buNone/>
              <a:defRPr sz="2000"/>
            </a:pPr>
            <a:r>
              <a:t>%	Modulus (remainder)</a:t>
            </a:r>
          </a:p>
          <a:p>
            <a:pPr marL="0" indent="0">
              <a:spcBef>
                <a:spcPts val="1600"/>
              </a:spcBef>
              <a:buSzTx/>
              <a:buNone/>
              <a:defRPr sz="2000"/>
            </a:pPr>
            <a:r>
              <a:t>+	Addition</a:t>
            </a:r>
          </a:p>
          <a:p>
            <a:pPr marL="0" indent="0">
              <a:spcBef>
                <a:spcPts val="1600"/>
              </a:spcBef>
              <a:buSzTx/>
              <a:buNone/>
              <a:defRPr sz="2000"/>
            </a:pPr>
            <a:r>
              <a:t>-	Subtraction</a:t>
            </a:r>
          </a:p>
        </p:txBody>
      </p:sp>
      <p:graphicFrame>
        <p:nvGraphicFramePr>
          <p:cNvPr id="1172" name="Google Shape;978;p99"/>
          <p:cNvGraphicFramePr/>
          <p:nvPr/>
        </p:nvGraphicFramePr>
        <p:xfrm>
          <a:off x="4505423" y="1017724"/>
          <a:ext cx="3911403" cy="2029201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2057550"/>
                <a:gridCol w="1853850"/>
              </a:tblGrid>
              <a:tr h="5073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2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Operator</a:t>
                      </a:r>
                    </a:p>
                  </a:txBody>
                  <a:tcPr marL="91425" marR="91425" marT="91425" marB="91425" anchor="t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2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Precedence</a:t>
                      </a:r>
                    </a:p>
                  </a:txBody>
                  <a:tcPr marL="91425" marR="91425" marT="91425" marB="91425" anchor="t" anchorCtr="0" horzOverflow="overflow"/>
                </a:tc>
              </a:tr>
              <a:tr h="5073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0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()</a:t>
                      </a:r>
                    </a:p>
                  </a:txBody>
                  <a:tcPr marL="91425" marR="91425" marT="91425" marB="91425" anchor="t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</a:t>
                      </a:r>
                    </a:p>
                  </a:txBody>
                  <a:tcPr marL="91425" marR="91425" marT="91425" marB="91425" anchor="t" anchorCtr="0" horzOverflow="overflow"/>
                </a:tc>
              </a:tr>
              <a:tr h="5073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0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*, /, //, %</a:t>
                      </a:r>
                    </a:p>
                  </a:txBody>
                  <a:tcPr marL="91425" marR="91425" marT="91425" marB="91425" anchor="t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2</a:t>
                      </a:r>
                    </a:p>
                  </a:txBody>
                  <a:tcPr marL="91425" marR="91425" marT="91425" marB="91425" anchor="t" anchorCtr="0" horzOverflow="overflow"/>
                </a:tc>
              </a:tr>
              <a:tr h="5073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0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+, -</a:t>
                      </a:r>
                    </a:p>
                  </a:txBody>
                  <a:tcPr marL="91425" marR="91425" marT="91425" marB="91425" anchor="t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3</a:t>
                      </a:r>
                    </a:p>
                  </a:txBody>
                  <a:tcPr marL="91425" marR="91425" marT="91425" marB="91425" anchor="t" anchorCtr="0" horzOverflow="overflow"/>
                </a:tc>
              </a:tr>
            </a:tbl>
          </a:graphicData>
        </a:graphic>
      </p:graphicFrame>
      <p:pic>
        <p:nvPicPr>
          <p:cNvPr id="1173" name="Google Shape;979;p99" descr="Google Shape;979;p9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flipH="1" rot="5400000">
            <a:off x="6796150" y="3157734"/>
            <a:ext cx="1102201" cy="880602"/>
          </a:xfrm>
          <a:prstGeom prst="rect">
            <a:avLst/>
          </a:prstGeom>
          <a:ln w="12700">
            <a:miter lim="400000"/>
          </a:ln>
        </p:spPr>
      </p:pic>
      <p:sp>
        <p:nvSpPr>
          <p:cNvPr id="1174" name="Google Shape;980;p99"/>
          <p:cNvSpPr txBox="1"/>
          <p:nvPr/>
        </p:nvSpPr>
        <p:spPr>
          <a:xfrm>
            <a:off x="3631124" y="3031700"/>
            <a:ext cx="3599101" cy="15544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>
            <a:lvl1pPr>
              <a:defRPr sz="3000">
                <a:solidFill>
                  <a:srgbClr val="000000"/>
                </a:solidFill>
                <a:latin typeface="Caveat"/>
                <a:ea typeface="Caveat"/>
                <a:cs typeface="Caveat"/>
                <a:sym typeface="Caveat"/>
              </a:defRPr>
            </a:lvl1pPr>
          </a:lstStyle>
          <a:p>
            <a:pPr/>
            <a:r>
              <a:t>Ties within rows are broken by going from left to right</a:t>
            </a:r>
          </a:p>
        </p:txBody>
      </p:sp>
      <p:grpSp>
        <p:nvGrpSpPr>
          <p:cNvPr id="1177" name="Rectangle 2"/>
          <p:cNvGrpSpPr/>
          <p:nvPr/>
        </p:nvGrpSpPr>
        <p:grpSpPr>
          <a:xfrm>
            <a:off x="1143000" y="-18115"/>
            <a:ext cx="6858000" cy="559793"/>
            <a:chOff x="0" y="0"/>
            <a:chExt cx="6858000" cy="559791"/>
          </a:xfrm>
        </p:grpSpPr>
        <p:sp>
          <p:nvSpPr>
            <p:cNvPr id="1175" name="Rectangle"/>
            <p:cNvSpPr/>
            <p:nvPr/>
          </p:nvSpPr>
          <p:spPr>
            <a:xfrm>
              <a:off x="0" y="-1"/>
              <a:ext cx="6858000" cy="559793"/>
            </a:xfrm>
            <a:prstGeom prst="rect">
              <a:avLst/>
            </a:prstGeom>
            <a:solidFill>
              <a:srgbClr val="C3D69B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342900">
                <a:defRPr b="1" sz="30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</a:p>
          </p:txBody>
        </p:sp>
        <p:sp>
          <p:nvSpPr>
            <p:cNvPr id="1176" name="Performing Calculations"/>
            <p:cNvSpPr txBox="1"/>
            <p:nvPr/>
          </p:nvSpPr>
          <p:spPr>
            <a:xfrm>
              <a:off x="34288" y="-1"/>
              <a:ext cx="6789422" cy="5597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normAutofit fontScale="100000" lnSpcReduction="0"/>
            </a:bodyPr>
            <a:lstStyle>
              <a:lvl1pPr algn="ctr" defTabSz="342900">
                <a:defRPr b="1" sz="3000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pPr/>
              <a:r>
                <a:t>Performing Calculations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9" name="Google Shape;985;p100"/>
          <p:cNvSpPr txBox="1"/>
          <p:nvPr>
            <p:ph type="title"/>
          </p:nvPr>
        </p:nvSpPr>
        <p:spPr>
          <a:xfrm>
            <a:off x="311699" y="445025"/>
            <a:ext cx="8520602" cy="572702"/>
          </a:xfrm>
          <a:prstGeom prst="rect">
            <a:avLst/>
          </a:prstGeom>
        </p:spPr>
        <p:txBody>
          <a:bodyPr/>
          <a:lstStyle>
            <a:lvl1pPr defTabSz="822958">
              <a:defRPr sz="2500"/>
            </a:lvl1pPr>
          </a:lstStyle>
          <a:p>
            <a:pPr/>
            <a:r>
              <a:t>Let’s do some examples!</a:t>
            </a:r>
          </a:p>
        </p:txBody>
      </p:sp>
      <p:sp>
        <p:nvSpPr>
          <p:cNvPr id="1180" name="Google Shape;986;p100"/>
          <p:cNvSpPr txBox="1"/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</p:spPr>
        <p:txBody>
          <a:bodyPr/>
          <a:lstStyle/>
          <a:p>
            <a:pPr indent="-419100">
              <a:buSzPts val="3000"/>
              <a:defRPr sz="3000"/>
            </a:pPr>
            <a:r>
              <a:t>4 + 2 * 3</a:t>
            </a:r>
          </a:p>
          <a:p>
            <a:pPr indent="-419100">
              <a:buSzPts val="3000"/>
              <a:defRPr sz="3000"/>
            </a:pPr>
            <a:r>
              <a:t>5 + 1 / 2 - 4</a:t>
            </a:r>
          </a:p>
          <a:p>
            <a:pPr indent="-419100">
              <a:buSzPts val="3000"/>
              <a:defRPr sz="3000"/>
            </a:pPr>
            <a:r>
              <a:t>15 / 2.0 + 6</a:t>
            </a:r>
          </a:p>
          <a:p>
            <a:pPr indent="-419100">
              <a:buSzPts val="3000"/>
              <a:defRPr sz="3000"/>
            </a:pPr>
            <a:r>
              <a:t>5 + 1 / (2 - 4)</a:t>
            </a:r>
          </a:p>
          <a:p>
            <a:pPr indent="-419100">
              <a:buSzPts val="3000"/>
              <a:defRPr sz="3000"/>
            </a:pPr>
            <a:r>
              <a:t>5 + 1 // (2 - 4)</a:t>
            </a:r>
          </a:p>
          <a:p>
            <a:pPr indent="-419100">
              <a:buSzPts val="3000"/>
              <a:defRPr sz="3000"/>
            </a:pPr>
            <a:r>
              <a:t>1 * 2 + 3 * 5 % 4</a:t>
            </a:r>
          </a:p>
        </p:txBody>
      </p:sp>
      <p:sp>
        <p:nvSpPr>
          <p:cNvPr id="1181" name="Google Shape;987;p100"/>
          <p:cNvSpPr txBox="1"/>
          <p:nvPr/>
        </p:nvSpPr>
        <p:spPr>
          <a:xfrm>
            <a:off x="4007098" y="3406599"/>
            <a:ext cx="4825203" cy="6400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 anchor="ctr">
            <a:spAutoFit/>
          </a:bodyPr>
          <a:lstStyle>
            <a:lvl1pPr algn="ctr">
              <a:defRPr sz="3000">
                <a:solidFill>
                  <a:srgbClr val="000000"/>
                </a:solidFill>
                <a:latin typeface="Caveat"/>
                <a:ea typeface="Caveat"/>
                <a:cs typeface="Caveat"/>
                <a:sym typeface="Caveat"/>
              </a:defRPr>
            </a:lvl1pPr>
          </a:lstStyle>
          <a:p>
            <a:pPr/>
            <a:r>
              <a:t>Let’s all think about it</a:t>
            </a:r>
          </a:p>
        </p:txBody>
      </p:sp>
      <p:graphicFrame>
        <p:nvGraphicFramePr>
          <p:cNvPr id="1182" name="Google Shape;988;p100"/>
          <p:cNvGraphicFramePr/>
          <p:nvPr/>
        </p:nvGraphicFramePr>
        <p:xfrm>
          <a:off x="4505423" y="1017724"/>
          <a:ext cx="3911403" cy="2029201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2057550"/>
                <a:gridCol w="1853850"/>
              </a:tblGrid>
              <a:tr h="5073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2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Operator</a:t>
                      </a:r>
                    </a:p>
                  </a:txBody>
                  <a:tcPr marL="91425" marR="91425" marT="91425" marB="91425" anchor="t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2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Precedence</a:t>
                      </a:r>
                    </a:p>
                  </a:txBody>
                  <a:tcPr marL="91425" marR="91425" marT="91425" marB="91425" anchor="t" anchorCtr="0" horzOverflow="overflow"/>
                </a:tc>
              </a:tr>
              <a:tr h="5073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0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()</a:t>
                      </a:r>
                    </a:p>
                  </a:txBody>
                  <a:tcPr marL="91425" marR="91425" marT="91425" marB="91425" anchor="t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</a:t>
                      </a:r>
                    </a:p>
                  </a:txBody>
                  <a:tcPr marL="91425" marR="91425" marT="91425" marB="91425" anchor="t" anchorCtr="0" horzOverflow="overflow"/>
                </a:tc>
              </a:tr>
              <a:tr h="5073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0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*, /, //, %</a:t>
                      </a:r>
                    </a:p>
                  </a:txBody>
                  <a:tcPr marL="91425" marR="91425" marT="91425" marB="91425" anchor="t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2</a:t>
                      </a:r>
                    </a:p>
                  </a:txBody>
                  <a:tcPr marL="91425" marR="91425" marT="91425" marB="91425" anchor="t" anchorCtr="0" horzOverflow="overflow"/>
                </a:tc>
              </a:tr>
              <a:tr h="5073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0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+, -</a:t>
                      </a:r>
                    </a:p>
                  </a:txBody>
                  <a:tcPr marL="91425" marR="91425" marT="91425" marB="91425" anchor="t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3</a:t>
                      </a:r>
                    </a:p>
                  </a:txBody>
                  <a:tcPr marL="91425" marR="91425" marT="91425" marB="91425" anchor="t" anchorCtr="0" horzOverflow="overflow"/>
                </a:tc>
              </a:tr>
            </a:tbl>
          </a:graphicData>
        </a:graphic>
      </p:graphicFrame>
      <p:grpSp>
        <p:nvGrpSpPr>
          <p:cNvPr id="1185" name="Rectangle 2"/>
          <p:cNvGrpSpPr/>
          <p:nvPr/>
        </p:nvGrpSpPr>
        <p:grpSpPr>
          <a:xfrm>
            <a:off x="1143000" y="-18115"/>
            <a:ext cx="6858000" cy="559793"/>
            <a:chOff x="0" y="0"/>
            <a:chExt cx="6858000" cy="559791"/>
          </a:xfrm>
        </p:grpSpPr>
        <p:sp>
          <p:nvSpPr>
            <p:cNvPr id="1183" name="Rectangle"/>
            <p:cNvSpPr/>
            <p:nvPr/>
          </p:nvSpPr>
          <p:spPr>
            <a:xfrm>
              <a:off x="0" y="-1"/>
              <a:ext cx="6858000" cy="559793"/>
            </a:xfrm>
            <a:prstGeom prst="rect">
              <a:avLst/>
            </a:prstGeom>
            <a:solidFill>
              <a:srgbClr val="C3D69B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342900">
                <a:defRPr b="1" sz="30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</a:p>
          </p:txBody>
        </p:sp>
        <p:sp>
          <p:nvSpPr>
            <p:cNvPr id="1184" name="Performing Calculations"/>
            <p:cNvSpPr txBox="1"/>
            <p:nvPr/>
          </p:nvSpPr>
          <p:spPr>
            <a:xfrm>
              <a:off x="34288" y="-1"/>
              <a:ext cx="6789422" cy="5597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normAutofit fontScale="100000" lnSpcReduction="0"/>
            </a:bodyPr>
            <a:lstStyle>
              <a:lvl1pPr algn="ctr" defTabSz="342900">
                <a:defRPr b="1" sz="3000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pPr/>
              <a:r>
                <a:t>Performing Calculations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" name="Google Shape;993;p101"/>
          <p:cNvSpPr txBox="1"/>
          <p:nvPr>
            <p:ph type="title"/>
          </p:nvPr>
        </p:nvSpPr>
        <p:spPr>
          <a:xfrm>
            <a:off x="311699" y="445025"/>
            <a:ext cx="8520602" cy="572702"/>
          </a:xfrm>
          <a:prstGeom prst="rect">
            <a:avLst/>
          </a:prstGeom>
        </p:spPr>
        <p:txBody>
          <a:bodyPr/>
          <a:lstStyle>
            <a:lvl1pPr defTabSz="822958">
              <a:defRPr sz="2500"/>
            </a:lvl1pPr>
          </a:lstStyle>
          <a:p>
            <a:pPr/>
            <a:r>
              <a:t>Let’s do some examples!</a:t>
            </a:r>
          </a:p>
        </p:txBody>
      </p:sp>
      <p:sp>
        <p:nvSpPr>
          <p:cNvPr id="1188" name="Google Shape;994;p101"/>
          <p:cNvSpPr txBox="1"/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</p:spPr>
        <p:txBody>
          <a:bodyPr/>
          <a:lstStyle/>
          <a:p>
            <a:pPr indent="-419100">
              <a:buSzPts val="3000"/>
              <a:defRPr sz="3000"/>
            </a:pPr>
            <a:r>
              <a:t>4 + 2 * 3</a:t>
            </a:r>
          </a:p>
          <a:p>
            <a:pPr indent="-419100">
              <a:buSzPts val="3000"/>
              <a:defRPr sz="3000"/>
            </a:pPr>
            <a:r>
              <a:t>5 + 1 / 2 - 4</a:t>
            </a:r>
          </a:p>
          <a:p>
            <a:pPr indent="-419100">
              <a:buSzPts val="3000"/>
              <a:defRPr sz="3000"/>
            </a:pPr>
            <a:r>
              <a:t>15 / 2.0 + 6</a:t>
            </a:r>
          </a:p>
          <a:p>
            <a:pPr indent="-419100">
              <a:buSzPts val="3000"/>
              <a:defRPr sz="3000"/>
            </a:pPr>
            <a:r>
              <a:t>5 + 1 / (2 - 4)</a:t>
            </a:r>
          </a:p>
          <a:p>
            <a:pPr indent="-419100">
              <a:buSzPts val="3000"/>
              <a:defRPr sz="3000"/>
            </a:pPr>
            <a:r>
              <a:t>5 + 1 // (2 - 4)</a:t>
            </a:r>
          </a:p>
          <a:p>
            <a:pPr indent="-419100">
              <a:buSzPts val="3000"/>
              <a:defRPr sz="3000"/>
            </a:pPr>
            <a:r>
              <a:t>1 * 2 + 3 * 5 % 4</a:t>
            </a:r>
          </a:p>
        </p:txBody>
      </p:sp>
      <p:sp>
        <p:nvSpPr>
          <p:cNvPr id="1189" name="Google Shape;995;p101"/>
          <p:cNvSpPr txBox="1"/>
          <p:nvPr/>
        </p:nvSpPr>
        <p:spPr>
          <a:xfrm>
            <a:off x="5120425" y="3704525"/>
            <a:ext cx="2681402" cy="4876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>
            <a:lvl1pPr algn="ctr">
              <a:defRPr sz="20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[demo]</a:t>
            </a:r>
          </a:p>
        </p:txBody>
      </p:sp>
      <p:graphicFrame>
        <p:nvGraphicFramePr>
          <p:cNvPr id="1190" name="Google Shape;996;p101"/>
          <p:cNvGraphicFramePr/>
          <p:nvPr/>
        </p:nvGraphicFramePr>
        <p:xfrm>
          <a:off x="4505423" y="1017724"/>
          <a:ext cx="3911403" cy="2029201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2057550"/>
                <a:gridCol w="1853850"/>
              </a:tblGrid>
              <a:tr h="5073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2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Operator</a:t>
                      </a:r>
                    </a:p>
                  </a:txBody>
                  <a:tcPr marL="91425" marR="91425" marT="91425" marB="91425" anchor="t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2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Precedence</a:t>
                      </a:r>
                    </a:p>
                  </a:txBody>
                  <a:tcPr marL="91425" marR="91425" marT="91425" marB="91425" anchor="t" anchorCtr="0" horzOverflow="overflow"/>
                </a:tc>
              </a:tr>
              <a:tr h="5073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0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()</a:t>
                      </a:r>
                    </a:p>
                  </a:txBody>
                  <a:tcPr marL="91425" marR="91425" marT="91425" marB="91425" anchor="t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</a:t>
                      </a:r>
                    </a:p>
                  </a:txBody>
                  <a:tcPr marL="91425" marR="91425" marT="91425" marB="91425" anchor="t" anchorCtr="0" horzOverflow="overflow"/>
                </a:tc>
              </a:tr>
              <a:tr h="5073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0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*, /, //, %</a:t>
                      </a:r>
                    </a:p>
                  </a:txBody>
                  <a:tcPr marL="91425" marR="91425" marT="91425" marB="91425" anchor="t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2</a:t>
                      </a:r>
                    </a:p>
                  </a:txBody>
                  <a:tcPr marL="91425" marR="91425" marT="91425" marB="91425" anchor="t" anchorCtr="0" horzOverflow="overflow"/>
                </a:tc>
              </a:tr>
              <a:tr h="5073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0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+, -</a:t>
                      </a:r>
                    </a:p>
                  </a:txBody>
                  <a:tcPr marL="91425" marR="91425" marT="91425" marB="91425" anchor="t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3</a:t>
                      </a:r>
                    </a:p>
                  </a:txBody>
                  <a:tcPr marL="91425" marR="91425" marT="91425" marB="91425" anchor="t" anchorCtr="0" horzOverflow="overflow"/>
                </a:tc>
              </a:tr>
            </a:tbl>
          </a:graphicData>
        </a:graphic>
      </p:graphicFrame>
      <p:grpSp>
        <p:nvGrpSpPr>
          <p:cNvPr id="1193" name="Rectangle 2"/>
          <p:cNvGrpSpPr/>
          <p:nvPr/>
        </p:nvGrpSpPr>
        <p:grpSpPr>
          <a:xfrm>
            <a:off x="1143000" y="-18115"/>
            <a:ext cx="6858000" cy="559793"/>
            <a:chOff x="0" y="0"/>
            <a:chExt cx="6858000" cy="559791"/>
          </a:xfrm>
        </p:grpSpPr>
        <p:sp>
          <p:nvSpPr>
            <p:cNvPr id="1191" name="Rectangle"/>
            <p:cNvSpPr/>
            <p:nvPr/>
          </p:nvSpPr>
          <p:spPr>
            <a:xfrm>
              <a:off x="0" y="-1"/>
              <a:ext cx="6858000" cy="559793"/>
            </a:xfrm>
            <a:prstGeom prst="rect">
              <a:avLst/>
            </a:prstGeom>
            <a:solidFill>
              <a:srgbClr val="C3D69B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342900">
                <a:defRPr b="1" sz="30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</a:p>
          </p:txBody>
        </p:sp>
        <p:sp>
          <p:nvSpPr>
            <p:cNvPr id="1192" name="Performing Calculations"/>
            <p:cNvSpPr txBox="1"/>
            <p:nvPr/>
          </p:nvSpPr>
          <p:spPr>
            <a:xfrm>
              <a:off x="34288" y="-1"/>
              <a:ext cx="6789422" cy="5597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normAutofit fontScale="100000" lnSpcReduction="0"/>
            </a:bodyPr>
            <a:lstStyle>
              <a:lvl1pPr algn="ctr" defTabSz="342900">
                <a:defRPr b="1" sz="3000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pPr/>
              <a:r>
                <a:t>Performing Calculations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5" name="Google Shape;1001;p102"/>
          <p:cNvSpPr txBox="1"/>
          <p:nvPr>
            <p:ph type="title"/>
          </p:nvPr>
        </p:nvSpPr>
        <p:spPr>
          <a:xfrm>
            <a:off x="311699" y="445025"/>
            <a:ext cx="8520602" cy="572702"/>
          </a:xfrm>
          <a:prstGeom prst="rect">
            <a:avLst/>
          </a:prstGeom>
        </p:spPr>
        <p:txBody>
          <a:bodyPr/>
          <a:lstStyle>
            <a:lvl1pPr defTabSz="822958">
              <a:defRPr sz="2500"/>
            </a:lvl1pPr>
          </a:lstStyle>
          <a:p>
            <a:pPr/>
            <a:r>
              <a:t>Let’s do some examples!</a:t>
            </a:r>
          </a:p>
        </p:txBody>
      </p:sp>
      <p:sp>
        <p:nvSpPr>
          <p:cNvPr id="1196" name="Google Shape;1002;p102"/>
          <p:cNvSpPr txBox="1"/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</p:spPr>
        <p:txBody>
          <a:bodyPr/>
          <a:lstStyle/>
          <a:p>
            <a:pPr indent="-419100">
              <a:buSzPts val="3000"/>
              <a:defRPr sz="3000"/>
            </a:pPr>
            <a:r>
              <a:t>4 + 2 * 3 → 10</a:t>
            </a:r>
          </a:p>
          <a:p>
            <a:pPr indent="-419100">
              <a:buSzPts val="3000"/>
              <a:defRPr sz="3000"/>
            </a:pPr>
            <a:r>
              <a:t>5 + 1 / 2 - 4 → 1.5</a:t>
            </a:r>
          </a:p>
          <a:p>
            <a:pPr indent="-419100">
              <a:buSzPts val="3000"/>
              <a:defRPr sz="3000"/>
            </a:pPr>
            <a:r>
              <a:t>15 / 2.0 + 6 → 13.5</a:t>
            </a:r>
          </a:p>
          <a:p>
            <a:pPr indent="-419100">
              <a:buSzPts val="3000"/>
              <a:defRPr sz="3000"/>
            </a:pPr>
            <a:r>
              <a:t>5 + 1 / (2 - 4) → 4.5</a:t>
            </a:r>
          </a:p>
          <a:p>
            <a:pPr indent="-419100">
              <a:buSzPts val="3000"/>
              <a:defRPr sz="3000"/>
            </a:pPr>
            <a:r>
              <a:t>5 + 1 // (2 - 4) → 4</a:t>
            </a:r>
          </a:p>
          <a:p>
            <a:pPr indent="-419100">
              <a:buSzPts val="3000"/>
              <a:defRPr sz="3000"/>
            </a:pPr>
            <a:r>
              <a:t>1 * 2 + 3 * 5 % 4 → 5</a:t>
            </a:r>
          </a:p>
        </p:txBody>
      </p:sp>
      <p:sp>
        <p:nvSpPr>
          <p:cNvPr id="1197" name="Google Shape;1003;p102"/>
          <p:cNvSpPr txBox="1"/>
          <p:nvPr/>
        </p:nvSpPr>
        <p:spPr>
          <a:xfrm>
            <a:off x="5120425" y="3704525"/>
            <a:ext cx="2681402" cy="4876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>
            <a:lvl1pPr algn="ctr">
              <a:defRPr sz="20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[demo]</a:t>
            </a:r>
          </a:p>
        </p:txBody>
      </p:sp>
      <p:graphicFrame>
        <p:nvGraphicFramePr>
          <p:cNvPr id="1198" name="Google Shape;1004;p102"/>
          <p:cNvGraphicFramePr/>
          <p:nvPr/>
        </p:nvGraphicFramePr>
        <p:xfrm>
          <a:off x="4505423" y="1017724"/>
          <a:ext cx="3911403" cy="2029201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2057550"/>
                <a:gridCol w="1853850"/>
              </a:tblGrid>
              <a:tr h="5073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2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Operator</a:t>
                      </a:r>
                    </a:p>
                  </a:txBody>
                  <a:tcPr marL="91425" marR="91425" marT="91425" marB="91425" anchor="t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2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Precedence</a:t>
                      </a:r>
                    </a:p>
                  </a:txBody>
                  <a:tcPr marL="91425" marR="91425" marT="91425" marB="91425" anchor="t" anchorCtr="0" horzOverflow="overflow"/>
                </a:tc>
              </a:tr>
              <a:tr h="5073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0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()</a:t>
                      </a:r>
                    </a:p>
                  </a:txBody>
                  <a:tcPr marL="91425" marR="91425" marT="91425" marB="91425" anchor="t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</a:t>
                      </a:r>
                    </a:p>
                  </a:txBody>
                  <a:tcPr marL="91425" marR="91425" marT="91425" marB="91425" anchor="t" anchorCtr="0" horzOverflow="overflow"/>
                </a:tc>
              </a:tr>
              <a:tr h="5073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0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*, /, //, %</a:t>
                      </a:r>
                    </a:p>
                  </a:txBody>
                  <a:tcPr marL="91425" marR="91425" marT="91425" marB="91425" anchor="t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2</a:t>
                      </a:r>
                    </a:p>
                  </a:txBody>
                  <a:tcPr marL="91425" marR="91425" marT="91425" marB="91425" anchor="t" anchorCtr="0" horzOverflow="overflow"/>
                </a:tc>
              </a:tr>
              <a:tr h="5073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0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+, -</a:t>
                      </a:r>
                    </a:p>
                  </a:txBody>
                  <a:tcPr marL="91425" marR="91425" marT="91425" marB="91425" anchor="t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3</a:t>
                      </a:r>
                    </a:p>
                  </a:txBody>
                  <a:tcPr marL="91425" marR="91425" marT="91425" marB="91425" anchor="t" anchorCtr="0" horzOverflow="overflow"/>
                </a:tc>
              </a:tr>
            </a:tbl>
          </a:graphicData>
        </a:graphic>
      </p:graphicFrame>
      <p:grpSp>
        <p:nvGrpSpPr>
          <p:cNvPr id="1201" name="Rectangle 2"/>
          <p:cNvGrpSpPr/>
          <p:nvPr/>
        </p:nvGrpSpPr>
        <p:grpSpPr>
          <a:xfrm>
            <a:off x="1143000" y="-18115"/>
            <a:ext cx="6858000" cy="559793"/>
            <a:chOff x="0" y="0"/>
            <a:chExt cx="6858000" cy="559791"/>
          </a:xfrm>
        </p:grpSpPr>
        <p:sp>
          <p:nvSpPr>
            <p:cNvPr id="1199" name="Rectangle"/>
            <p:cNvSpPr/>
            <p:nvPr/>
          </p:nvSpPr>
          <p:spPr>
            <a:xfrm>
              <a:off x="0" y="-1"/>
              <a:ext cx="6858000" cy="559793"/>
            </a:xfrm>
            <a:prstGeom prst="rect">
              <a:avLst/>
            </a:prstGeom>
            <a:solidFill>
              <a:srgbClr val="C3D69B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342900">
                <a:defRPr b="1" sz="30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</a:p>
          </p:txBody>
        </p:sp>
        <p:sp>
          <p:nvSpPr>
            <p:cNvPr id="1200" name="Performing Calculations"/>
            <p:cNvSpPr txBox="1"/>
            <p:nvPr/>
          </p:nvSpPr>
          <p:spPr>
            <a:xfrm>
              <a:off x="34288" y="-1"/>
              <a:ext cx="6789422" cy="5597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normAutofit fontScale="100000" lnSpcReduction="0"/>
            </a:bodyPr>
            <a:lstStyle>
              <a:lvl1pPr algn="ctr" defTabSz="342900">
                <a:defRPr b="1" sz="3000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pPr/>
              <a:r>
                <a:t>Performing Calculations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3" name="Google Shape;1009;p103"/>
          <p:cNvSpPr txBox="1"/>
          <p:nvPr>
            <p:ph type="title"/>
          </p:nvPr>
        </p:nvSpPr>
        <p:spPr>
          <a:xfrm>
            <a:off x="311699" y="445025"/>
            <a:ext cx="8520602" cy="572702"/>
          </a:xfrm>
          <a:prstGeom prst="rect">
            <a:avLst/>
          </a:prstGeom>
        </p:spPr>
        <p:txBody>
          <a:bodyPr/>
          <a:lstStyle>
            <a:lvl1pPr defTabSz="822958">
              <a:defRPr sz="2500"/>
            </a:lvl1pPr>
          </a:lstStyle>
          <a:p>
            <a:pPr/>
            <a:r>
              <a:t>Let’s do some examples!</a:t>
            </a:r>
          </a:p>
        </p:txBody>
      </p:sp>
      <p:sp>
        <p:nvSpPr>
          <p:cNvPr id="1204" name="Google Shape;1010;p103"/>
          <p:cNvSpPr txBox="1"/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</p:spPr>
        <p:txBody>
          <a:bodyPr/>
          <a:lstStyle/>
          <a:p>
            <a:pPr indent="-419100">
              <a:buSzPts val="3000"/>
              <a:defRPr sz="3000"/>
            </a:pPr>
            <a:r>
              <a:t>4 + 2 * 3 → 10</a:t>
            </a:r>
          </a:p>
          <a:p>
            <a:pPr indent="-419100">
              <a:buSzPts val="3000"/>
              <a:defRPr sz="3000"/>
            </a:pPr>
            <a:r>
              <a:t>5 + 1 / 2 - 4 → 1.5</a:t>
            </a:r>
          </a:p>
          <a:p>
            <a:pPr indent="-419100">
              <a:buSzPts val="3000"/>
              <a:defRPr sz="3000"/>
            </a:pPr>
            <a:r>
              <a:t>15 / 2.0 + 6 → 13.5</a:t>
            </a:r>
          </a:p>
          <a:p>
            <a:pPr indent="-419100">
              <a:buSzPts val="3000"/>
              <a:defRPr sz="3000"/>
            </a:pPr>
            <a:r>
              <a:t>5 + 1 / (2 - 4) → 4.5</a:t>
            </a:r>
          </a:p>
          <a:p>
            <a:pPr indent="-419100">
              <a:buSzPts val="3000"/>
              <a:defRPr sz="3000"/>
            </a:pPr>
            <a:r>
              <a:t>5 + 1 // (2 - 4) → 4</a:t>
            </a:r>
          </a:p>
          <a:p>
            <a:pPr indent="-419100">
              <a:buSzPts val="3000"/>
              <a:defRPr sz="3000"/>
            </a:pPr>
            <a:r>
              <a:t>1 * 2 + 3 * 5 % 4 → 5</a:t>
            </a:r>
          </a:p>
        </p:txBody>
      </p:sp>
      <p:sp>
        <p:nvSpPr>
          <p:cNvPr id="1205" name="Google Shape;1011;p103"/>
          <p:cNvSpPr txBox="1"/>
          <p:nvPr/>
        </p:nvSpPr>
        <p:spPr>
          <a:xfrm>
            <a:off x="4364574" y="1152474"/>
            <a:ext cx="4216803" cy="24688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/>
          <a:p>
            <a:pPr>
              <a:defRPr b="1" sz="3000">
                <a:solidFill>
                  <a:srgbClr val="000000"/>
                </a:solidFill>
                <a:latin typeface="Caveat"/>
                <a:ea typeface="Caveat"/>
                <a:cs typeface="Caveat"/>
                <a:sym typeface="Caveat"/>
              </a:defRPr>
            </a:pPr>
            <a:r>
              <a:t>NOTE</a:t>
            </a:r>
            <a:r>
              <a:rPr b="0"/>
              <a:t>: Any of the literals can also be replaced with variables that are associated with the same value</a:t>
            </a:r>
          </a:p>
        </p:txBody>
      </p:sp>
      <p:grpSp>
        <p:nvGrpSpPr>
          <p:cNvPr id="1208" name="Rectangle 2"/>
          <p:cNvGrpSpPr/>
          <p:nvPr/>
        </p:nvGrpSpPr>
        <p:grpSpPr>
          <a:xfrm>
            <a:off x="1143000" y="-18115"/>
            <a:ext cx="6858000" cy="559793"/>
            <a:chOff x="0" y="0"/>
            <a:chExt cx="6858000" cy="559791"/>
          </a:xfrm>
        </p:grpSpPr>
        <p:sp>
          <p:nvSpPr>
            <p:cNvPr id="1206" name="Rectangle"/>
            <p:cNvSpPr/>
            <p:nvPr/>
          </p:nvSpPr>
          <p:spPr>
            <a:xfrm>
              <a:off x="0" y="-1"/>
              <a:ext cx="6858000" cy="559793"/>
            </a:xfrm>
            <a:prstGeom prst="rect">
              <a:avLst/>
            </a:prstGeom>
            <a:solidFill>
              <a:srgbClr val="C3D69B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342900">
                <a:defRPr b="1" sz="30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</a:p>
          </p:txBody>
        </p:sp>
        <p:sp>
          <p:nvSpPr>
            <p:cNvPr id="1207" name="Performing Calculations"/>
            <p:cNvSpPr txBox="1"/>
            <p:nvPr/>
          </p:nvSpPr>
          <p:spPr>
            <a:xfrm>
              <a:off x="34288" y="-1"/>
              <a:ext cx="6789422" cy="5597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normAutofit fontScale="100000" lnSpcReduction="0"/>
            </a:bodyPr>
            <a:lstStyle>
              <a:lvl1pPr algn="ctr" defTabSz="342900">
                <a:defRPr b="1" sz="3000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pPr/>
              <a:r>
                <a:t>Performing Calculations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0" name="Google Shape;1016;p104"/>
          <p:cNvSpPr txBox="1"/>
          <p:nvPr>
            <p:ph type="title"/>
          </p:nvPr>
        </p:nvSpPr>
        <p:spPr>
          <a:xfrm>
            <a:off x="311699" y="445025"/>
            <a:ext cx="8520602" cy="572702"/>
          </a:xfrm>
          <a:prstGeom prst="rect">
            <a:avLst/>
          </a:prstGeom>
        </p:spPr>
        <p:txBody>
          <a:bodyPr/>
          <a:lstStyle>
            <a:lvl1pPr defTabSz="822958">
              <a:defRPr sz="2500"/>
            </a:lvl1pPr>
          </a:lstStyle>
          <a:p>
            <a:pPr/>
            <a:r>
              <a:t>Let’s do some examples!</a:t>
            </a:r>
          </a:p>
        </p:txBody>
      </p:sp>
      <p:sp>
        <p:nvSpPr>
          <p:cNvPr id="1211" name="Google Shape;1017;p104"/>
          <p:cNvSpPr txBox="1"/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</p:spPr>
        <p:txBody>
          <a:bodyPr/>
          <a:lstStyle/>
          <a:p>
            <a:pPr indent="-419100">
              <a:buSzPts val="3000"/>
              <a:defRPr sz="3000"/>
            </a:pPr>
            <a:r>
              <a:t>4 + 2 * 3 → 10</a:t>
            </a:r>
          </a:p>
          <a:p>
            <a:pPr indent="-419100">
              <a:buSzPts val="3000"/>
              <a:defRPr sz="3000"/>
            </a:pPr>
            <a:r>
              <a:t>5 + 1 / 2 - 4 → 1.5</a:t>
            </a:r>
          </a:p>
          <a:p>
            <a:pPr indent="-419100">
              <a:buSzPts val="3000"/>
              <a:defRPr sz="3000"/>
            </a:pPr>
            <a:r>
              <a:t>15 / 2.0 + 6 → 13.5</a:t>
            </a:r>
          </a:p>
          <a:p>
            <a:pPr indent="-419100">
              <a:buSzPts val="3000"/>
              <a:defRPr sz="3000"/>
            </a:pPr>
            <a:r>
              <a:t>5 + 1 / (2 - 4) → 4.5</a:t>
            </a:r>
          </a:p>
          <a:p>
            <a:pPr indent="-419100">
              <a:buSzPts val="3000"/>
              <a:defRPr sz="3000"/>
            </a:pPr>
            <a:r>
              <a:t>5 + 1 // (2 - 4) → 4</a:t>
            </a:r>
          </a:p>
          <a:p>
            <a:pPr indent="-419100">
              <a:buSzPts val="3000"/>
              <a:defRPr sz="3000"/>
            </a:pPr>
            <a:r>
              <a:t>1 * 2 + 3 * 5 % 4 → 5</a:t>
            </a:r>
          </a:p>
        </p:txBody>
      </p:sp>
      <p:sp>
        <p:nvSpPr>
          <p:cNvPr id="1212" name="Google Shape;1018;p104"/>
          <p:cNvSpPr txBox="1"/>
          <p:nvPr/>
        </p:nvSpPr>
        <p:spPr>
          <a:xfrm>
            <a:off x="4404874" y="1152474"/>
            <a:ext cx="4216802" cy="3497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/>
          <a:p>
            <a:pPr>
              <a:defRPr sz="3000">
                <a:solidFill>
                  <a:srgbClr val="000000"/>
                </a:solidFill>
                <a:latin typeface="Caveat"/>
                <a:ea typeface="Caveat"/>
                <a:cs typeface="Caveat"/>
                <a:sym typeface="Caveat"/>
              </a:defRPr>
            </a:pPr>
            <a:r>
              <a:t>For example:</a:t>
            </a:r>
          </a:p>
          <a:p>
            <a:pPr>
              <a:defRPr sz="3000">
                <a:solidFill>
                  <a:srgbClr val="000000"/>
                </a:solidFill>
                <a:latin typeface="Caveat"/>
                <a:ea typeface="Caveat"/>
                <a:cs typeface="Caveat"/>
                <a:sym typeface="Caveat"/>
              </a:defRPr>
            </a:pPr>
          </a:p>
          <a:p>
            <a:pPr indent="457200">
              <a:defRPr b="1" sz="2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x = 2</a:t>
            </a:r>
          </a:p>
          <a:p>
            <a:pPr indent="457200">
              <a:defRPr b="1" sz="2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4 + x * 3</a:t>
            </a:r>
          </a:p>
          <a:p>
            <a:pPr indent="457200">
              <a:defRPr b="1" sz="2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</a:p>
          <a:p>
            <a:pPr>
              <a:defRPr sz="3000">
                <a:solidFill>
                  <a:srgbClr val="000000"/>
                </a:solidFill>
                <a:latin typeface="Caveat"/>
                <a:ea typeface="Caveat"/>
                <a:cs typeface="Caveat"/>
                <a:sym typeface="Caveat"/>
              </a:defRPr>
            </a:pPr>
            <a:r>
              <a:t>This evaluates to 10, just like our first example expression!</a:t>
            </a:r>
          </a:p>
        </p:txBody>
      </p:sp>
      <p:grpSp>
        <p:nvGrpSpPr>
          <p:cNvPr id="1215" name="Rectangle 2"/>
          <p:cNvGrpSpPr/>
          <p:nvPr/>
        </p:nvGrpSpPr>
        <p:grpSpPr>
          <a:xfrm>
            <a:off x="1143000" y="-18115"/>
            <a:ext cx="6858000" cy="559793"/>
            <a:chOff x="0" y="0"/>
            <a:chExt cx="6858000" cy="559791"/>
          </a:xfrm>
        </p:grpSpPr>
        <p:sp>
          <p:nvSpPr>
            <p:cNvPr id="1213" name="Rectangle"/>
            <p:cNvSpPr/>
            <p:nvPr/>
          </p:nvSpPr>
          <p:spPr>
            <a:xfrm>
              <a:off x="0" y="-1"/>
              <a:ext cx="6858000" cy="559793"/>
            </a:xfrm>
            <a:prstGeom prst="rect">
              <a:avLst/>
            </a:prstGeom>
            <a:solidFill>
              <a:srgbClr val="C3D69B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342900">
                <a:defRPr b="1" sz="30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</a:p>
          </p:txBody>
        </p:sp>
        <p:sp>
          <p:nvSpPr>
            <p:cNvPr id="1214" name="Performing Calculations"/>
            <p:cNvSpPr txBox="1"/>
            <p:nvPr/>
          </p:nvSpPr>
          <p:spPr>
            <a:xfrm>
              <a:off x="34288" y="-1"/>
              <a:ext cx="6789422" cy="5597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normAutofit fontScale="100000" lnSpcReduction="0"/>
            </a:bodyPr>
            <a:lstStyle>
              <a:lvl1pPr algn="ctr" defTabSz="342900">
                <a:defRPr b="1" sz="3000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pPr/>
              <a:r>
                <a:t>Performing Calculations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9" name="Rectangle 2"/>
          <p:cNvGrpSpPr/>
          <p:nvPr/>
        </p:nvGrpSpPr>
        <p:grpSpPr>
          <a:xfrm>
            <a:off x="1143000" y="-18115"/>
            <a:ext cx="6858000" cy="559793"/>
            <a:chOff x="0" y="0"/>
            <a:chExt cx="6858000" cy="559791"/>
          </a:xfrm>
        </p:grpSpPr>
        <p:sp>
          <p:nvSpPr>
            <p:cNvPr id="1217" name="Rectangle"/>
            <p:cNvSpPr/>
            <p:nvPr/>
          </p:nvSpPr>
          <p:spPr>
            <a:xfrm>
              <a:off x="0" y="-1"/>
              <a:ext cx="6858000" cy="559793"/>
            </a:xfrm>
            <a:prstGeom prst="rect">
              <a:avLst/>
            </a:prstGeom>
            <a:solidFill>
              <a:srgbClr val="C3D69B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342900">
                <a:defRPr b="1" sz="30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</a:p>
          </p:txBody>
        </p:sp>
        <p:sp>
          <p:nvSpPr>
            <p:cNvPr id="1218" name="Expression Shorthands"/>
            <p:cNvSpPr txBox="1"/>
            <p:nvPr/>
          </p:nvSpPr>
          <p:spPr>
            <a:xfrm>
              <a:off x="34288" y="-1"/>
              <a:ext cx="6789422" cy="5597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normAutofit fontScale="100000" lnSpcReduction="0"/>
            </a:bodyPr>
            <a:lstStyle>
              <a:lvl1pPr algn="ctr" defTabSz="342900">
                <a:defRPr b="1" sz="3000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pPr/>
              <a:r>
                <a:t>Expression Shorthands</a:t>
              </a:r>
            </a:p>
          </p:txBody>
        </p:sp>
      </p:grpSp>
      <p:sp>
        <p:nvSpPr>
          <p:cNvPr id="1220" name="Content Placeholder 2"/>
          <p:cNvSpPr txBox="1"/>
          <p:nvPr/>
        </p:nvSpPr>
        <p:spPr>
          <a:xfrm>
            <a:off x="1528656" y="1574995"/>
            <a:ext cx="6280984" cy="327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89" tIns="34289" rIns="34289" bIns="34289">
            <a:spAutoFit/>
          </a:bodyPr>
          <a:lstStyle/>
          <a:p>
            <a:pPr defTabSz="342900">
              <a:spcBef>
                <a:spcPts val="300"/>
              </a:spcBef>
              <a:defRPr b="1" sz="18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	num1 = num1 + 1		</a:t>
            </a:r>
            <a:r>
              <a:rPr b="0">
                <a:latin typeface="Calibri"/>
                <a:ea typeface="Calibri"/>
                <a:cs typeface="Calibri"/>
                <a:sym typeface="Calibri"/>
              </a:rPr>
              <a:t>same as </a:t>
            </a:r>
            <a:r>
              <a:t>	num1 += 1</a:t>
            </a:r>
            <a:endParaRPr sz="2400"/>
          </a:p>
          <a:p>
            <a:pPr defTabSz="342900">
              <a:spcBef>
                <a:spcPts val="300"/>
              </a:spcBef>
              <a:defRPr b="1" sz="18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	num2 = num2 - 4		</a:t>
            </a:r>
            <a:r>
              <a:rPr b="0">
                <a:latin typeface="Calibri"/>
                <a:ea typeface="Calibri"/>
                <a:cs typeface="Calibri"/>
                <a:sym typeface="Calibri"/>
              </a:rPr>
              <a:t>same as </a:t>
            </a:r>
            <a:r>
              <a:t>	num2 -= 4</a:t>
            </a:r>
            <a:endParaRPr sz="2400"/>
          </a:p>
          <a:p>
            <a:pPr defTabSz="342900">
              <a:spcBef>
                <a:spcPts val="300"/>
              </a:spcBef>
              <a:defRPr b="1" sz="18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	num3 = num3 * 2		</a:t>
            </a:r>
            <a:r>
              <a:rPr b="0">
                <a:latin typeface="Calibri"/>
                <a:ea typeface="Calibri"/>
                <a:cs typeface="Calibri"/>
                <a:sym typeface="Calibri"/>
              </a:rPr>
              <a:t>same as </a:t>
            </a:r>
            <a:r>
              <a:t>	num3 *= 2</a:t>
            </a:r>
            <a:endParaRPr sz="2400"/>
          </a:p>
          <a:p>
            <a:pPr defTabSz="342900">
              <a:spcBef>
                <a:spcPts val="300"/>
              </a:spcBef>
              <a:defRPr b="1" sz="18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	num1 = num1 / 2		</a:t>
            </a:r>
            <a:r>
              <a:rPr b="0">
                <a:latin typeface="Calibri"/>
                <a:ea typeface="Calibri"/>
                <a:cs typeface="Calibri"/>
                <a:sym typeface="Calibri"/>
              </a:rPr>
              <a:t>same as </a:t>
            </a:r>
            <a:r>
              <a:t>	num1 /= 2</a:t>
            </a:r>
            <a:endParaRPr sz="2400"/>
          </a:p>
          <a:p>
            <a:pPr defTabSz="342900">
              <a:spcBef>
                <a:spcPts val="300"/>
              </a:spcBef>
              <a:defRPr b="1"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marL="244928" indent="-244928" defTabSz="342900">
              <a:spcBef>
                <a:spcPts val="300"/>
              </a:spcBef>
              <a:buSzPct val="100000"/>
              <a:buFont typeface="Arial"/>
              <a:buChar char="•"/>
              <a:defRPr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Generally: </a:t>
            </a:r>
            <a:endParaRPr b="1" sz="1800">
              <a:latin typeface="Courier"/>
              <a:ea typeface="Courier"/>
              <a:cs typeface="Courier"/>
              <a:sym typeface="Courier"/>
            </a:endParaRPr>
          </a:p>
          <a:p>
            <a:pPr lvl="1" indent="457200" defTabSz="342900">
              <a:spcBef>
                <a:spcPts val="300"/>
              </a:spcBef>
              <a:defRPr b="1" i="1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variable</a:t>
            </a:r>
            <a:r>
              <a:rPr b="0" i="0"/>
              <a:t>  </a:t>
            </a:r>
            <a:r>
              <a:rPr i="0">
                <a:latin typeface="Courier"/>
                <a:ea typeface="Courier"/>
                <a:cs typeface="Courier"/>
                <a:sym typeface="Courier"/>
              </a:rPr>
              <a:t>=</a:t>
            </a:r>
            <a:r>
              <a:rPr b="0" i="0"/>
              <a:t>  </a:t>
            </a:r>
            <a:r>
              <a:t>variable</a:t>
            </a:r>
            <a:r>
              <a:rPr b="0" i="0"/>
              <a:t>  operator  (</a:t>
            </a:r>
            <a:r>
              <a:t>expression</a:t>
            </a:r>
            <a:r>
              <a:rPr b="0" i="0"/>
              <a:t>) </a:t>
            </a:r>
            <a:endParaRPr sz="2000"/>
          </a:p>
          <a:p>
            <a:pPr lvl="1" indent="457200" defTabSz="342900">
              <a:spcBef>
                <a:spcPts val="300"/>
              </a:spcBef>
              <a:def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is same as:</a:t>
            </a:r>
            <a:endParaRPr sz="2000"/>
          </a:p>
          <a:p>
            <a:pPr lvl="1" indent="457200" defTabSz="342900">
              <a:spcBef>
                <a:spcPts val="300"/>
              </a:spcBef>
              <a:defRPr b="1" i="1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variable</a:t>
            </a:r>
            <a:r>
              <a:rPr b="0" i="0"/>
              <a:t>  operator</a:t>
            </a:r>
            <a:r>
              <a:rPr i="0">
                <a:latin typeface="Courier"/>
                <a:ea typeface="Courier"/>
                <a:cs typeface="Courier"/>
                <a:sym typeface="Courier"/>
              </a:rPr>
              <a:t>=</a:t>
            </a:r>
            <a:r>
              <a:rPr b="0" i="0"/>
              <a:t>  </a:t>
            </a:r>
            <a:r>
              <a:t>expression</a:t>
            </a:r>
          </a:p>
        </p:txBody>
      </p:sp>
      <p:sp>
        <p:nvSpPr>
          <p:cNvPr id="1221" name="Rectangle 1"/>
          <p:cNvSpPr/>
          <p:nvPr/>
        </p:nvSpPr>
        <p:spPr>
          <a:xfrm>
            <a:off x="1344010" y="621891"/>
            <a:ext cx="6491454" cy="932179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89" tIns="34289" rIns="34289" bIns="34289" anchor="ctr">
            <a:spAutoFit/>
          </a:bodyPr>
          <a:lstStyle/>
          <a:p>
            <a:pPr defTabSz="685800">
              <a:defRPr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    num1 = 5</a:t>
            </a:r>
            <a:br/>
            <a:r>
              <a:t>    num2 = 2</a:t>
            </a:r>
          </a:p>
          <a:p>
            <a:pPr defTabSz="685800">
              <a:defRPr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    num3 = 1.9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2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2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2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2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12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12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2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12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12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12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1220" grpId="1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5" name="Rectangle 2"/>
          <p:cNvGrpSpPr/>
          <p:nvPr/>
        </p:nvGrpSpPr>
        <p:grpSpPr>
          <a:xfrm>
            <a:off x="1143000" y="-18115"/>
            <a:ext cx="6858000" cy="559793"/>
            <a:chOff x="0" y="0"/>
            <a:chExt cx="6858000" cy="559791"/>
          </a:xfrm>
        </p:grpSpPr>
        <p:sp>
          <p:nvSpPr>
            <p:cNvPr id="1223" name="Rectangle"/>
            <p:cNvSpPr/>
            <p:nvPr/>
          </p:nvSpPr>
          <p:spPr>
            <a:xfrm>
              <a:off x="0" y="-1"/>
              <a:ext cx="6858000" cy="559793"/>
            </a:xfrm>
            <a:prstGeom prst="rect">
              <a:avLst/>
            </a:prstGeom>
            <a:solidFill>
              <a:srgbClr val="C3D69B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342900">
                <a:defRPr b="1" sz="30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</a:p>
          </p:txBody>
        </p:sp>
        <p:sp>
          <p:nvSpPr>
            <p:cNvPr id="1224" name="Implicit Type Conversion"/>
            <p:cNvSpPr txBox="1"/>
            <p:nvPr/>
          </p:nvSpPr>
          <p:spPr>
            <a:xfrm>
              <a:off x="34288" y="-1"/>
              <a:ext cx="6789422" cy="5597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normAutofit fontScale="100000" lnSpcReduction="0"/>
            </a:bodyPr>
            <a:lstStyle>
              <a:lvl1pPr algn="ctr" defTabSz="342900">
                <a:defRPr b="1" sz="3000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pPr/>
              <a:r>
                <a:t>Implicit Type Conversion</a:t>
              </a:r>
            </a:p>
          </p:txBody>
        </p:sp>
      </p:grpSp>
      <p:sp>
        <p:nvSpPr>
          <p:cNvPr id="1226" name="Content Placeholder 2"/>
          <p:cNvSpPr txBox="1"/>
          <p:nvPr/>
        </p:nvSpPr>
        <p:spPr>
          <a:xfrm>
            <a:off x="1520189" y="1699590"/>
            <a:ext cx="6088715" cy="31308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89" tIns="34289" rIns="34289" bIns="34289">
            <a:normAutofit fontScale="100000" lnSpcReduction="0"/>
          </a:bodyPr>
          <a:lstStyle/>
          <a:p>
            <a:pPr marL="254602" indent="-254602" defTabSz="339470">
              <a:lnSpc>
                <a:spcPct val="96000"/>
              </a:lnSpc>
              <a:spcBef>
                <a:spcPts val="300"/>
              </a:spcBef>
              <a:buSzPct val="100000"/>
              <a:buFont typeface="Arial"/>
              <a:buChar char="•"/>
              <a:defRPr sz="17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Operations on two </a:t>
            </a:r>
            <a:r>
              <a:rPr b="1">
                <a:latin typeface="Courier"/>
                <a:ea typeface="Courier"/>
                <a:cs typeface="Courier"/>
                <a:sym typeface="Courier"/>
              </a:rPr>
              <a:t>int</a:t>
            </a:r>
            <a:r>
              <a:t>s (except </a:t>
            </a:r>
            <a:r>
              <a:rPr b="1">
                <a:latin typeface="Courier"/>
                <a:ea typeface="Courier"/>
                <a:cs typeface="Courier"/>
                <a:sym typeface="Courier"/>
              </a:rPr>
              <a:t>/</a:t>
            </a:r>
            <a:r>
              <a:t>) that would result in an integer value are of type </a:t>
            </a:r>
            <a:r>
              <a:rPr b="1">
                <a:latin typeface="Courier"/>
                <a:ea typeface="Courier"/>
                <a:cs typeface="Courier"/>
                <a:sym typeface="Courier"/>
              </a:rPr>
              <a:t>int</a:t>
            </a:r>
          </a:p>
          <a:p>
            <a:pPr defTabSz="339470">
              <a:lnSpc>
                <a:spcPct val="96000"/>
              </a:lnSpc>
              <a:defRPr b="1" sz="1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		num1 + 7  </a:t>
            </a:r>
            <a:r>
              <a:rPr b="0">
                <a:latin typeface="Calibri"/>
                <a:ea typeface="Calibri"/>
                <a:cs typeface="Calibri"/>
                <a:sym typeface="Calibri"/>
              </a:rPr>
              <a:t>=&gt;</a:t>
            </a:r>
            <a:r>
              <a:t> 12		</a:t>
            </a:r>
            <a:r>
              <a:rPr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t>int</a:t>
            </a:r>
            <a:r>
              <a:rPr>
                <a:latin typeface="Calibri"/>
                <a:ea typeface="Calibri"/>
                <a:cs typeface="Calibri"/>
                <a:sym typeface="Calibri"/>
              </a:rPr>
              <a:t>)</a:t>
            </a:r>
            <a:endParaRPr sz="1700"/>
          </a:p>
          <a:p>
            <a:pPr lvl="1" marL="641223" indent="-188595" defTabSz="339470">
              <a:lnSpc>
                <a:spcPct val="96000"/>
              </a:lnSpc>
              <a:spcBef>
                <a:spcPts val="300"/>
              </a:spcBef>
              <a:buSzPct val="100000"/>
              <a:buFont typeface="Arial"/>
              <a:buChar char="–"/>
              <a:defRPr sz="13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Dividing (</a:t>
            </a:r>
            <a:r>
              <a:rPr b="1">
                <a:latin typeface="Courier"/>
                <a:ea typeface="Courier"/>
                <a:cs typeface="Courier"/>
                <a:sym typeface="Courier"/>
              </a:rPr>
              <a:t>/</a:t>
            </a:r>
            <a:r>
              <a:t>) two </a:t>
            </a:r>
            <a:r>
              <a:rPr b="1">
                <a:latin typeface="Courier"/>
                <a:ea typeface="Courier"/>
                <a:cs typeface="Courier"/>
                <a:sym typeface="Courier"/>
              </a:rPr>
              <a:t>int</a:t>
            </a:r>
            <a:r>
              <a:t>s results in a </a:t>
            </a:r>
            <a:r>
              <a:rPr b="1">
                <a:latin typeface="Courier"/>
                <a:ea typeface="Courier"/>
                <a:cs typeface="Courier"/>
                <a:sym typeface="Courier"/>
              </a:rPr>
              <a:t>float</a:t>
            </a:r>
            <a:r>
              <a:t>, even if result is a round number (Ex.: </a:t>
            </a:r>
            <a:r>
              <a:rPr b="1">
                <a:latin typeface="Courier"/>
                <a:ea typeface="Courier"/>
                <a:cs typeface="Courier"/>
                <a:sym typeface="Courier"/>
              </a:rPr>
              <a:t>6</a:t>
            </a:r>
            <a:r>
              <a:t> </a:t>
            </a:r>
            <a:r>
              <a:rPr b="1">
                <a:latin typeface="Courier"/>
                <a:ea typeface="Courier"/>
                <a:cs typeface="Courier"/>
                <a:sym typeface="Courier"/>
              </a:rPr>
              <a:t>/</a:t>
            </a:r>
            <a:r>
              <a:t> </a:t>
            </a:r>
            <a:r>
              <a:rPr b="1">
                <a:latin typeface="Courier"/>
                <a:ea typeface="Courier"/>
                <a:cs typeface="Courier"/>
                <a:sym typeface="Courier"/>
              </a:rPr>
              <a:t>2</a:t>
            </a:r>
            <a:r>
              <a:t> = </a:t>
            </a:r>
            <a:r>
              <a:rPr b="1">
                <a:latin typeface="Courier"/>
                <a:ea typeface="Courier"/>
                <a:cs typeface="Courier"/>
                <a:sym typeface="Courier"/>
              </a:rPr>
              <a:t>3.0</a:t>
            </a:r>
            <a:r>
              <a:t>) </a:t>
            </a:r>
            <a:endParaRPr b="1">
              <a:latin typeface="Courier"/>
              <a:ea typeface="Courier"/>
              <a:cs typeface="Courier"/>
              <a:sym typeface="Courier"/>
            </a:endParaRPr>
          </a:p>
          <a:p>
            <a:pPr marL="254602" indent="-254602" defTabSz="339470">
              <a:lnSpc>
                <a:spcPct val="96000"/>
              </a:lnSpc>
              <a:spcBef>
                <a:spcPts val="300"/>
              </a:spcBef>
              <a:buSzPct val="100000"/>
              <a:buFont typeface="Arial"/>
              <a:buChar char="•"/>
              <a:defRPr sz="17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If either (or both) of operands are </a:t>
            </a:r>
            <a:r>
              <a:rPr b="1">
                <a:latin typeface="Courier"/>
                <a:ea typeface="Courier"/>
                <a:cs typeface="Courier"/>
                <a:sym typeface="Courier"/>
              </a:rPr>
              <a:t>float</a:t>
            </a:r>
            <a:r>
              <a:t>, the result is a </a:t>
            </a:r>
            <a:r>
              <a:rPr b="1">
                <a:latin typeface="Courier"/>
                <a:ea typeface="Courier"/>
                <a:cs typeface="Courier"/>
                <a:sym typeface="Courier"/>
              </a:rPr>
              <a:t>float</a:t>
            </a:r>
          </a:p>
          <a:p>
            <a:pPr defTabSz="339470">
              <a:lnSpc>
                <a:spcPct val="96000"/>
              </a:lnSpc>
              <a:defRPr b="1" sz="1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		num3 + 1  </a:t>
            </a:r>
            <a:r>
              <a:rPr b="0">
                <a:latin typeface="Calibri"/>
                <a:ea typeface="Calibri"/>
                <a:cs typeface="Calibri"/>
                <a:sym typeface="Calibri"/>
              </a:rPr>
              <a:t>=&gt;</a:t>
            </a:r>
            <a:r>
              <a:t> 2.9		</a:t>
            </a:r>
            <a:r>
              <a:rPr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t>float</a:t>
            </a:r>
            <a:r>
              <a:rPr>
                <a:latin typeface="Calibri"/>
                <a:ea typeface="Calibri"/>
                <a:cs typeface="Calibri"/>
                <a:sym typeface="Calibri"/>
              </a:rPr>
              <a:t>)</a:t>
            </a:r>
            <a:endParaRPr sz="1900"/>
          </a:p>
          <a:p>
            <a:pPr marL="254602" indent="-254602" defTabSz="339470">
              <a:lnSpc>
                <a:spcPct val="96000"/>
              </a:lnSpc>
              <a:spcBef>
                <a:spcPts val="300"/>
              </a:spcBef>
              <a:buSzPct val="100000"/>
              <a:buFont typeface="Arial"/>
              <a:buChar char="•"/>
              <a:defRPr sz="17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Exponentiation depends on the result:</a:t>
            </a:r>
          </a:p>
          <a:p>
            <a:pPr lvl="2" indent="905255" defTabSz="339470">
              <a:lnSpc>
                <a:spcPct val="96000"/>
              </a:lnSpc>
              <a:defRPr b="1" sz="1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num2 ** 3  </a:t>
            </a:r>
            <a:r>
              <a:rPr b="0">
                <a:latin typeface="Calibri"/>
                <a:ea typeface="Calibri"/>
                <a:cs typeface="Calibri"/>
                <a:sym typeface="Calibri"/>
              </a:rPr>
              <a:t>=&gt;</a:t>
            </a:r>
            <a:r>
              <a:t> 8		</a:t>
            </a:r>
            <a:r>
              <a:rPr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t>int</a:t>
            </a:r>
            <a:r>
              <a:rPr>
                <a:latin typeface="Calibri"/>
                <a:ea typeface="Calibri"/>
                <a:cs typeface="Calibri"/>
                <a:sym typeface="Calibri"/>
              </a:rPr>
              <a:t>)</a:t>
            </a:r>
          </a:p>
          <a:p>
            <a:pPr lvl="2" indent="905255" defTabSz="339470">
              <a:lnSpc>
                <a:spcPct val="96000"/>
              </a:lnSpc>
              <a:defRPr b="1" sz="1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2 ** -1    </a:t>
            </a:r>
            <a:r>
              <a:rPr b="0">
                <a:latin typeface="Calibri"/>
                <a:ea typeface="Calibri"/>
                <a:cs typeface="Calibri"/>
                <a:sym typeface="Calibri"/>
              </a:rPr>
              <a:t>=&gt;</a:t>
            </a:r>
            <a:r>
              <a:t> 0.5	</a:t>
            </a:r>
            <a:r>
              <a:rPr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t>float</a:t>
            </a:r>
            <a:r>
              <a:rPr>
                <a:latin typeface="Calibri"/>
                <a:ea typeface="Calibri"/>
                <a:cs typeface="Calibri"/>
                <a:sym typeface="Calibri"/>
              </a:rPr>
              <a:t>)</a:t>
            </a:r>
          </a:p>
        </p:txBody>
      </p:sp>
      <p:sp>
        <p:nvSpPr>
          <p:cNvPr id="1227" name="Rectangle 1"/>
          <p:cNvSpPr/>
          <p:nvPr/>
        </p:nvSpPr>
        <p:spPr>
          <a:xfrm>
            <a:off x="1344010" y="621891"/>
            <a:ext cx="6491454" cy="932179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89" tIns="34289" rIns="34289" bIns="34289" anchor="ctr">
            <a:spAutoFit/>
          </a:bodyPr>
          <a:lstStyle/>
          <a:p>
            <a:pPr defTabSz="685800">
              <a:defRPr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    num1 = 5</a:t>
            </a:r>
            <a:br/>
            <a:r>
              <a:t>    num2 = 2</a:t>
            </a:r>
          </a:p>
          <a:p>
            <a:pPr defTabSz="685800">
              <a:defRPr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    num3 = 1.9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2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2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2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2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12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12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12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12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122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1226" grpId="1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" name="Google Shape;1185;p129"/>
          <p:cNvSpPr txBox="1"/>
          <p:nvPr>
            <p:ph type="title"/>
          </p:nvPr>
        </p:nvSpPr>
        <p:spPr>
          <a:xfrm>
            <a:off x="311699" y="2150848"/>
            <a:ext cx="8520602" cy="841802"/>
          </a:xfrm>
          <a:prstGeom prst="rect">
            <a:avLst/>
          </a:prstGeom>
        </p:spPr>
        <p:txBody>
          <a:bodyPr/>
          <a:lstStyle>
            <a:lvl1pPr defTabSz="420623">
              <a:defRPr sz="2200"/>
            </a:lvl1pPr>
          </a:lstStyle>
          <a:p>
            <a:pPr/>
            <a:r>
              <a:t>How should we store information if it is known and never changes?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1" name="Google Shape;1190;p130"/>
          <p:cNvSpPr txBox="1"/>
          <p:nvPr>
            <p:ph type="title"/>
          </p:nvPr>
        </p:nvSpPr>
        <p:spPr>
          <a:xfrm>
            <a:off x="311699" y="2150848"/>
            <a:ext cx="8520602" cy="841802"/>
          </a:xfrm>
          <a:prstGeom prst="rect">
            <a:avLst/>
          </a:prstGeom>
        </p:spPr>
        <p:txBody>
          <a:bodyPr/>
          <a:lstStyle>
            <a:lvl1pPr defTabSz="420623">
              <a:defRPr sz="2200"/>
            </a:lvl1pPr>
          </a:lstStyle>
          <a:p>
            <a:pPr/>
            <a:r>
              <a:t>How should we store information if it is known and never changes?</a:t>
            </a:r>
          </a:p>
        </p:txBody>
      </p:sp>
      <p:sp>
        <p:nvSpPr>
          <p:cNvPr id="1232" name="Google Shape;1191;p130"/>
          <p:cNvSpPr txBox="1"/>
          <p:nvPr/>
        </p:nvSpPr>
        <p:spPr>
          <a:xfrm>
            <a:off x="2389350" y="3668150"/>
            <a:ext cx="4365300" cy="6400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>
            <a:lvl1pPr algn="ctr">
              <a:defRPr sz="3000">
                <a:solidFill>
                  <a:schemeClr val="accent1"/>
                </a:solidFill>
                <a:latin typeface="Caveat"/>
                <a:ea typeface="Caveat"/>
                <a:cs typeface="Caveat"/>
                <a:sym typeface="Caveat"/>
              </a:defRPr>
            </a:lvl1pPr>
          </a:lstStyle>
          <a:p>
            <a:pPr/>
            <a:r>
              <a:t>Constants!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9" name="Rectangle 2"/>
          <p:cNvGrpSpPr/>
          <p:nvPr/>
        </p:nvGrpSpPr>
        <p:grpSpPr>
          <a:xfrm>
            <a:off x="1143000" y="-18115"/>
            <a:ext cx="6858000" cy="559793"/>
            <a:chOff x="0" y="0"/>
            <a:chExt cx="6858000" cy="559791"/>
          </a:xfrm>
        </p:grpSpPr>
        <p:sp>
          <p:nvSpPr>
            <p:cNvPr id="327" name="Rectangle"/>
            <p:cNvSpPr/>
            <p:nvPr/>
          </p:nvSpPr>
          <p:spPr>
            <a:xfrm>
              <a:off x="0" y="-1"/>
              <a:ext cx="6858000" cy="559793"/>
            </a:xfrm>
            <a:prstGeom prst="rect">
              <a:avLst/>
            </a:prstGeom>
            <a:solidFill>
              <a:srgbClr val="C3D69B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342900">
                <a:defRPr b="1" sz="30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</a:p>
          </p:txBody>
        </p:sp>
        <p:sp>
          <p:nvSpPr>
            <p:cNvPr id="328" name="Writing and Running in Script Mode"/>
            <p:cNvSpPr txBox="1"/>
            <p:nvPr/>
          </p:nvSpPr>
          <p:spPr>
            <a:xfrm>
              <a:off x="34288" y="-1"/>
              <a:ext cx="6789422" cy="5597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normAutofit fontScale="100000" lnSpcReduction="0"/>
            </a:bodyPr>
            <a:lstStyle>
              <a:lvl1pPr algn="ctr" defTabSz="342900">
                <a:defRPr b="1" sz="3000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pPr/>
              <a:r>
                <a:t>Writing and Running in Script Mode</a:t>
              </a:r>
            </a:p>
          </p:txBody>
        </p:sp>
      </p:grpSp>
      <p:pic>
        <p:nvPicPr>
          <p:cNvPr id="33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33531" y="565655"/>
            <a:ext cx="6676937" cy="4934521"/>
          </a:xfrm>
          <a:prstGeom prst="rect">
            <a:avLst/>
          </a:prstGeom>
          <a:ln w="12700">
            <a:miter lim="400000"/>
          </a:ln>
        </p:spPr>
      </p:pic>
      <p:sp>
        <p:nvSpPr>
          <p:cNvPr id="331" name="Rectangle"/>
          <p:cNvSpPr/>
          <p:nvPr/>
        </p:nvSpPr>
        <p:spPr>
          <a:xfrm>
            <a:off x="1241991" y="3724828"/>
            <a:ext cx="3921423" cy="1339406"/>
          </a:xfrm>
          <a:prstGeom prst="rect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>
              <a:defRPr>
                <a:solidFill>
                  <a:srgbClr val="585858"/>
                </a:solidFill>
                <a:latin typeface="+mn-lt"/>
                <a:ea typeface="+mn-ea"/>
                <a:cs typeface="+mn-cs"/>
                <a:sym typeface="Arial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31" grpId="1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4" name="Google Shape;1196;p131"/>
          <p:cNvSpPr txBox="1"/>
          <p:nvPr>
            <p:ph type="title"/>
          </p:nvPr>
        </p:nvSpPr>
        <p:spPr>
          <a:xfrm>
            <a:off x="311699" y="509924"/>
            <a:ext cx="8520602" cy="572702"/>
          </a:xfrm>
          <a:prstGeom prst="rect">
            <a:avLst/>
          </a:prstGeom>
        </p:spPr>
        <p:txBody>
          <a:bodyPr/>
          <a:lstStyle>
            <a:lvl1pPr defTabSz="822958">
              <a:defRPr sz="2500"/>
            </a:lvl1pPr>
          </a:lstStyle>
          <a:p>
            <a:pPr/>
            <a:r>
              <a:t>Constants are like variables that don’t change</a:t>
            </a:r>
          </a:p>
        </p:txBody>
      </p:sp>
      <p:sp>
        <p:nvSpPr>
          <p:cNvPr id="1235" name="Google Shape;1197;p131"/>
          <p:cNvSpPr txBox="1"/>
          <p:nvPr>
            <p:ph type="body" idx="1"/>
          </p:nvPr>
        </p:nvSpPr>
        <p:spPr>
          <a:xfrm>
            <a:off x="311699" y="986650"/>
            <a:ext cx="8520602" cy="3416403"/>
          </a:xfrm>
          <a:prstGeom prst="rect">
            <a:avLst/>
          </a:prstGeom>
        </p:spPr>
        <p:txBody>
          <a:bodyPr/>
          <a:lstStyle>
            <a:lvl1pPr indent="-355600">
              <a:buClr>
                <a:srgbClr val="000000"/>
              </a:buClr>
              <a:buSzPts val="2000"/>
              <a:defRPr sz="2000">
                <a:solidFill>
                  <a:srgbClr val="000000"/>
                </a:solidFill>
              </a:defRPr>
            </a:lvl1pPr>
          </a:lstStyle>
          <a:p>
            <a:pPr/>
            <a:r>
              <a:t>Constants give descriptive names to literals</a:t>
            </a:r>
          </a:p>
        </p:txBody>
      </p:sp>
      <p:grpSp>
        <p:nvGrpSpPr>
          <p:cNvPr id="1238" name="Google Shape;1198;p131"/>
          <p:cNvGrpSpPr/>
          <p:nvPr/>
        </p:nvGrpSpPr>
        <p:grpSpPr>
          <a:xfrm>
            <a:off x="392740" y="2041639"/>
            <a:ext cx="6858001" cy="1610596"/>
            <a:chOff x="0" y="0"/>
            <a:chExt cx="6858000" cy="1610594"/>
          </a:xfrm>
        </p:grpSpPr>
        <p:sp>
          <p:nvSpPr>
            <p:cNvPr id="1236" name="Rounded Rectangle"/>
            <p:cNvSpPr/>
            <p:nvPr/>
          </p:nvSpPr>
          <p:spPr>
            <a:xfrm>
              <a:off x="0" y="0"/>
              <a:ext cx="6858001" cy="1610595"/>
            </a:xfrm>
            <a:prstGeom prst="roundRect">
              <a:avLst>
                <a:gd name="adj" fmla="val 16667"/>
              </a:avLst>
            </a:prstGeom>
            <a:noFill/>
            <a:ln w="28575" cap="flat">
              <a:solidFill>
                <a:srgbClr val="C5D3C4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Arial"/>
                </a:defRPr>
              </a:pPr>
            </a:p>
          </p:txBody>
        </p:sp>
        <p:sp>
          <p:nvSpPr>
            <p:cNvPr id="1237" name="constants…"/>
            <p:cNvSpPr txBox="1"/>
            <p:nvPr/>
          </p:nvSpPr>
          <p:spPr>
            <a:xfrm>
              <a:off x="78622" y="125906"/>
              <a:ext cx="6700754" cy="13587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3" tIns="91423" rIns="91423" bIns="91423" numCol="1" anchor="ctr">
              <a:noAutofit/>
            </a:bodyPr>
            <a:lstStyle/>
            <a:p>
              <a:pPr>
                <a:defRPr b="1" sz="2400">
                  <a:solidFill>
                    <a:srgbClr val="000000"/>
                  </a:solidFill>
                  <a:latin typeface="Proxima Nova"/>
                  <a:ea typeface="Proxima Nova"/>
                  <a:cs typeface="Proxima Nova"/>
                  <a:sym typeface="Proxima Nova"/>
                </a:defRPr>
              </a:pPr>
              <a:r>
                <a:t>constants</a:t>
              </a:r>
            </a:p>
            <a:p>
              <a:pPr>
                <a:defRPr sz="2400">
                  <a:solidFill>
                    <a:srgbClr val="000000"/>
                  </a:solidFill>
                  <a:latin typeface="Proxima Nova"/>
                  <a:ea typeface="Proxima Nova"/>
                  <a:cs typeface="Proxima Nova"/>
                  <a:sym typeface="Proxima Nova"/>
                </a:defRPr>
              </a:pPr>
              <a:r>
                <a:t>Use constants with descriptive names instead of literals directly in your code.</a:t>
              </a:r>
            </a:p>
          </p:txBody>
        </p:sp>
      </p:grpSp>
      <p:sp>
        <p:nvSpPr>
          <p:cNvPr id="1239" name="Google Shape;1199;p131"/>
          <p:cNvSpPr txBox="1"/>
          <p:nvPr/>
        </p:nvSpPr>
        <p:spPr>
          <a:xfrm>
            <a:off x="373503" y="1413204"/>
            <a:ext cx="2488802" cy="665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>
            <a:lvl1pPr>
              <a:defRPr b="1" sz="32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1pPr>
          </a:lstStyle>
          <a:p>
            <a:pPr/>
            <a:r>
              <a:t>Style note</a:t>
            </a:r>
          </a:p>
        </p:txBody>
      </p:sp>
      <p:grpSp>
        <p:nvGrpSpPr>
          <p:cNvPr id="1242" name="Rectangle 2"/>
          <p:cNvGrpSpPr/>
          <p:nvPr/>
        </p:nvGrpSpPr>
        <p:grpSpPr>
          <a:xfrm>
            <a:off x="1143000" y="-18115"/>
            <a:ext cx="6858000" cy="559793"/>
            <a:chOff x="0" y="0"/>
            <a:chExt cx="6858000" cy="559791"/>
          </a:xfrm>
        </p:grpSpPr>
        <p:sp>
          <p:nvSpPr>
            <p:cNvPr id="1240" name="Rectangle"/>
            <p:cNvSpPr/>
            <p:nvPr/>
          </p:nvSpPr>
          <p:spPr>
            <a:xfrm>
              <a:off x="0" y="-1"/>
              <a:ext cx="6858000" cy="559793"/>
            </a:xfrm>
            <a:prstGeom prst="rect">
              <a:avLst/>
            </a:prstGeom>
            <a:solidFill>
              <a:srgbClr val="C3D69B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342900">
                <a:defRPr b="1" sz="30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</a:p>
          </p:txBody>
        </p:sp>
        <p:sp>
          <p:nvSpPr>
            <p:cNvPr id="1241" name="Constants"/>
            <p:cNvSpPr txBox="1"/>
            <p:nvPr/>
          </p:nvSpPr>
          <p:spPr>
            <a:xfrm>
              <a:off x="34288" y="-1"/>
              <a:ext cx="6789422" cy="5597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normAutofit fontScale="100000" lnSpcReduction="0"/>
            </a:bodyPr>
            <a:lstStyle>
              <a:lvl1pPr algn="ctr" defTabSz="342900">
                <a:defRPr b="1" sz="3000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pPr/>
              <a:r>
                <a:t>Constants</a:t>
              </a:r>
            </a:p>
          </p:txBody>
        </p:sp>
      </p:grpSp>
      <p:sp>
        <p:nvSpPr>
          <p:cNvPr id="1243" name="d = 299792458 * 3"/>
          <p:cNvSpPr txBox="1"/>
          <p:nvPr/>
        </p:nvSpPr>
        <p:spPr>
          <a:xfrm>
            <a:off x="513637" y="4031596"/>
            <a:ext cx="2604154" cy="4370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defTabSz="457200">
              <a:defRPr sz="2400">
                <a:solidFill>
                  <a:srgbClr val="222222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/>
            <a:r>
              <a:t>d = 299792458 * 3</a:t>
            </a:r>
          </a:p>
        </p:txBody>
      </p:sp>
      <p:sp>
        <p:nvSpPr>
          <p:cNvPr id="1244" name="SPEED_OF_LIGHT = 299792458…"/>
          <p:cNvSpPr txBox="1"/>
          <p:nvPr/>
        </p:nvSpPr>
        <p:spPr>
          <a:xfrm>
            <a:off x="4074521" y="3853796"/>
            <a:ext cx="4664828" cy="7926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defTabSz="457200">
              <a:defRPr sz="2400">
                <a:solidFill>
                  <a:srgbClr val="222222"/>
                </a:solidFill>
                <a:latin typeface="+mn-lt"/>
                <a:ea typeface="+mn-ea"/>
                <a:cs typeface="+mn-cs"/>
                <a:sym typeface="Arial"/>
              </a:defRPr>
            </a:pPr>
            <a:r>
              <a:t>SPEED_OF_LIGHT = 299792458</a:t>
            </a:r>
          </a:p>
          <a:p>
            <a:pPr defTabSz="457200">
              <a:defRPr sz="2400">
                <a:solidFill>
                  <a:srgbClr val="222222"/>
                </a:solidFill>
                <a:latin typeface="+mn-lt"/>
                <a:ea typeface="+mn-ea"/>
                <a:cs typeface="+mn-cs"/>
                <a:sym typeface="Arial"/>
              </a:defRPr>
            </a:pPr>
            <a:r>
              <a:t>d = SPEED_OF_LIGHT * 3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3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2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entr" nodeType="after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1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Class="entr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1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1235" grpId="1"/>
      <p:bldP build="whole" bldLvl="1" animBg="1" rev="0" advAuto="0" spid="1239" grpId="2"/>
      <p:bldP build="whole" bldLvl="1" animBg="1" rev="0" advAuto="0" spid="1243" grpId="4"/>
      <p:bldP build="whole" bldLvl="1" animBg="1" rev="0" advAuto="0" spid="1244" grpId="5"/>
      <p:bldP build="whole" bldLvl="1" animBg="1" rev="0" advAuto="0" spid="1238" grpId="3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6" name="Google Shape;1204;p132"/>
          <p:cNvSpPr txBox="1"/>
          <p:nvPr>
            <p:ph type="title"/>
          </p:nvPr>
        </p:nvSpPr>
        <p:spPr>
          <a:xfrm>
            <a:off x="311699" y="445025"/>
            <a:ext cx="8520602" cy="572702"/>
          </a:xfrm>
          <a:prstGeom prst="rect">
            <a:avLst/>
          </a:prstGeom>
        </p:spPr>
        <p:txBody>
          <a:bodyPr/>
          <a:lstStyle>
            <a:lvl1pPr defTabSz="822958">
              <a:defRPr sz="2500"/>
            </a:lvl1pPr>
          </a:lstStyle>
          <a:p>
            <a:pPr/>
            <a:r>
              <a:t>Constants are like variables that don’t change</a:t>
            </a:r>
          </a:p>
        </p:txBody>
      </p:sp>
      <p:sp>
        <p:nvSpPr>
          <p:cNvPr id="1247" name="Google Shape;1205;p132"/>
          <p:cNvSpPr txBox="1"/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</p:spPr>
        <p:txBody>
          <a:bodyPr/>
          <a:lstStyle/>
          <a:p>
            <a:pPr indent="-355600">
              <a:buClr>
                <a:srgbClr val="C5D3C4"/>
              </a:buClr>
              <a:buSzPts val="2000"/>
              <a:defRPr sz="2000">
                <a:solidFill>
                  <a:srgbClr val="C5D3C4"/>
                </a:solidFill>
              </a:defRPr>
            </a:pPr>
            <a:r>
              <a:t>Constants give descriptive names to literals</a:t>
            </a:r>
            <a:br/>
          </a:p>
          <a:p>
            <a:pPr indent="-355600">
              <a:buClr>
                <a:srgbClr val="000000"/>
              </a:buClr>
              <a:buSzPts val="2000"/>
              <a:defRPr sz="2000">
                <a:solidFill>
                  <a:srgbClr val="000000"/>
                </a:solidFill>
              </a:defRPr>
            </a:pPr>
            <a:r>
              <a:t>Use all capital letters and snake_case when naming constants</a:t>
            </a:r>
          </a:p>
        </p:txBody>
      </p:sp>
      <p:grpSp>
        <p:nvGrpSpPr>
          <p:cNvPr id="1250" name="Google Shape;1206;p132"/>
          <p:cNvGrpSpPr/>
          <p:nvPr/>
        </p:nvGrpSpPr>
        <p:grpSpPr>
          <a:xfrm>
            <a:off x="1322250" y="3001223"/>
            <a:ext cx="6499502" cy="1526403"/>
            <a:chOff x="0" y="0"/>
            <a:chExt cx="6499501" cy="1526401"/>
          </a:xfrm>
        </p:grpSpPr>
        <p:sp>
          <p:nvSpPr>
            <p:cNvPr id="1248" name="Rounded Rectangle"/>
            <p:cNvSpPr/>
            <p:nvPr/>
          </p:nvSpPr>
          <p:spPr>
            <a:xfrm>
              <a:off x="0" y="0"/>
              <a:ext cx="6499502" cy="1526403"/>
            </a:xfrm>
            <a:prstGeom prst="roundRect">
              <a:avLst>
                <a:gd name="adj" fmla="val 16667"/>
              </a:avLst>
            </a:prstGeom>
            <a:noFill/>
            <a:ln w="28575" cap="flat">
              <a:solidFill>
                <a:srgbClr val="C5D3C4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Arial"/>
                </a:defRPr>
              </a:pPr>
            </a:p>
          </p:txBody>
        </p:sp>
        <p:sp>
          <p:nvSpPr>
            <p:cNvPr id="1249" name="constant names…"/>
            <p:cNvSpPr txBox="1"/>
            <p:nvPr/>
          </p:nvSpPr>
          <p:spPr>
            <a:xfrm>
              <a:off x="74512" y="105565"/>
              <a:ext cx="6350476" cy="13152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3" tIns="91423" rIns="91423" bIns="91423" numCol="1" anchor="ctr">
              <a:spAutoFit/>
            </a:bodyPr>
            <a:lstStyle/>
            <a:p>
              <a:pPr>
                <a:defRPr b="1" sz="2400">
                  <a:solidFill>
                    <a:srgbClr val="000000"/>
                  </a:solidFill>
                  <a:latin typeface="Proxima Nova"/>
                  <a:ea typeface="Proxima Nova"/>
                  <a:cs typeface="Proxima Nova"/>
                  <a:sym typeface="Proxima Nova"/>
                </a:defRPr>
              </a:pPr>
              <a:r>
                <a:t>constant names</a:t>
              </a:r>
            </a:p>
            <a:p>
              <a:pPr>
                <a:defRPr sz="2400">
                  <a:solidFill>
                    <a:srgbClr val="000000"/>
                  </a:solidFill>
                  <a:latin typeface="Proxima Nova"/>
                  <a:ea typeface="Proxima Nova"/>
                  <a:cs typeface="Proxima Nova"/>
                  <a:sym typeface="Proxima Nova"/>
                </a:defRPr>
              </a:pPr>
              <a:r>
                <a:t>Use all capital letters and snake_case, for example </a:t>
              </a:r>
              <a:r>
                <a:rPr b="1">
                  <a:latin typeface="Courier New"/>
                  <a:ea typeface="Courier New"/>
                  <a:cs typeface="Courier New"/>
                  <a:sym typeface="Courier New"/>
                </a:rPr>
                <a:t>MY_CONSTANT = 500</a:t>
              </a:r>
              <a:r>
                <a:t>.</a:t>
              </a:r>
            </a:p>
          </p:txBody>
        </p:sp>
      </p:grpSp>
      <p:sp>
        <p:nvSpPr>
          <p:cNvPr id="1251" name="Google Shape;1207;p132"/>
          <p:cNvSpPr txBox="1"/>
          <p:nvPr/>
        </p:nvSpPr>
        <p:spPr>
          <a:xfrm>
            <a:off x="1322250" y="2403924"/>
            <a:ext cx="2488802" cy="7289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>
            <a:lvl1pPr>
              <a:defRPr b="1" sz="36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1pPr>
          </a:lstStyle>
          <a:p>
            <a:pPr/>
            <a:r>
              <a:t>Style note</a:t>
            </a:r>
          </a:p>
        </p:txBody>
      </p:sp>
      <p:grpSp>
        <p:nvGrpSpPr>
          <p:cNvPr id="1254" name="Rectangle 2"/>
          <p:cNvGrpSpPr/>
          <p:nvPr/>
        </p:nvGrpSpPr>
        <p:grpSpPr>
          <a:xfrm>
            <a:off x="1143000" y="-18115"/>
            <a:ext cx="6858000" cy="559793"/>
            <a:chOff x="0" y="0"/>
            <a:chExt cx="6858000" cy="559791"/>
          </a:xfrm>
        </p:grpSpPr>
        <p:sp>
          <p:nvSpPr>
            <p:cNvPr id="1252" name="Rectangle"/>
            <p:cNvSpPr/>
            <p:nvPr/>
          </p:nvSpPr>
          <p:spPr>
            <a:xfrm>
              <a:off x="0" y="-1"/>
              <a:ext cx="6858000" cy="559793"/>
            </a:xfrm>
            <a:prstGeom prst="rect">
              <a:avLst/>
            </a:prstGeom>
            <a:solidFill>
              <a:srgbClr val="C3D69B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342900">
                <a:defRPr b="1" sz="30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</a:p>
          </p:txBody>
        </p:sp>
        <p:sp>
          <p:nvSpPr>
            <p:cNvPr id="1253" name="Constants"/>
            <p:cNvSpPr txBox="1"/>
            <p:nvPr/>
          </p:nvSpPr>
          <p:spPr>
            <a:xfrm>
              <a:off x="34288" y="-1"/>
              <a:ext cx="6789422" cy="5597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normAutofit fontScale="100000" lnSpcReduction="0"/>
            </a:bodyPr>
            <a:lstStyle>
              <a:lvl1pPr algn="ctr" defTabSz="342900">
                <a:defRPr b="1" sz="3000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pPr/>
              <a:r>
                <a:t>Constants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12;p133"/>
          <p:cNvSpPr txBox="1"/>
          <p:nvPr>
            <p:ph type="title"/>
          </p:nvPr>
        </p:nvSpPr>
        <p:spPr>
          <a:xfrm>
            <a:off x="311699" y="445025"/>
            <a:ext cx="8520602" cy="572702"/>
          </a:xfrm>
          <a:prstGeom prst="rect">
            <a:avLst/>
          </a:prstGeom>
        </p:spPr>
        <p:txBody>
          <a:bodyPr/>
          <a:lstStyle>
            <a:lvl1pPr defTabSz="822958">
              <a:defRPr sz="2500"/>
            </a:lvl1pPr>
          </a:lstStyle>
          <a:p>
            <a:pPr/>
            <a:r>
              <a:t>Constants are like variables that don’t change</a:t>
            </a:r>
          </a:p>
        </p:txBody>
      </p:sp>
      <p:sp>
        <p:nvSpPr>
          <p:cNvPr id="1257" name="Google Shape;1213;p133"/>
          <p:cNvSpPr txBox="1"/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</p:spPr>
        <p:txBody>
          <a:bodyPr/>
          <a:lstStyle/>
          <a:p>
            <a:pPr indent="-355600">
              <a:buClr>
                <a:srgbClr val="C5D3C4"/>
              </a:buClr>
              <a:buSzPts val="2000"/>
              <a:defRPr sz="2000">
                <a:solidFill>
                  <a:srgbClr val="C5D3C4"/>
                </a:solidFill>
              </a:defRPr>
            </a:pPr>
            <a:r>
              <a:t>Constants give descriptive names to literals</a:t>
            </a:r>
            <a:br/>
          </a:p>
          <a:p>
            <a:pPr indent="-355600">
              <a:buClr>
                <a:srgbClr val="C5D3C4"/>
              </a:buClr>
              <a:buSzPts val="2000"/>
              <a:defRPr sz="2000">
                <a:solidFill>
                  <a:srgbClr val="C5D3C4"/>
                </a:solidFill>
              </a:defRPr>
            </a:pPr>
            <a:r>
              <a:t>Use all capital letters and snake_case when naming constants</a:t>
            </a:r>
            <a:br/>
          </a:p>
          <a:p>
            <a:pPr indent="-355600">
              <a:buClr>
                <a:srgbClr val="000000"/>
              </a:buClr>
              <a:buSzPts val="2000"/>
              <a:defRPr sz="2000">
                <a:solidFill>
                  <a:srgbClr val="000000"/>
                </a:solidFill>
              </a:defRPr>
            </a:pPr>
            <a:r>
              <a:t>Constants are usually assigned outside functions and at the top of your program file (underneath the imports)</a:t>
            </a:r>
          </a:p>
        </p:txBody>
      </p:sp>
      <p:grpSp>
        <p:nvGrpSpPr>
          <p:cNvPr id="1260" name="Rectangle 2"/>
          <p:cNvGrpSpPr/>
          <p:nvPr/>
        </p:nvGrpSpPr>
        <p:grpSpPr>
          <a:xfrm>
            <a:off x="1143000" y="-18115"/>
            <a:ext cx="6858000" cy="559793"/>
            <a:chOff x="0" y="0"/>
            <a:chExt cx="6858000" cy="559791"/>
          </a:xfrm>
        </p:grpSpPr>
        <p:sp>
          <p:nvSpPr>
            <p:cNvPr id="1258" name="Rectangle"/>
            <p:cNvSpPr/>
            <p:nvPr/>
          </p:nvSpPr>
          <p:spPr>
            <a:xfrm>
              <a:off x="0" y="-1"/>
              <a:ext cx="6858000" cy="559793"/>
            </a:xfrm>
            <a:prstGeom prst="rect">
              <a:avLst/>
            </a:prstGeom>
            <a:solidFill>
              <a:srgbClr val="C3D69B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342900">
                <a:defRPr b="1" sz="30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</a:p>
          </p:txBody>
        </p:sp>
        <p:sp>
          <p:nvSpPr>
            <p:cNvPr id="1259" name="Constants"/>
            <p:cNvSpPr txBox="1"/>
            <p:nvPr/>
          </p:nvSpPr>
          <p:spPr>
            <a:xfrm>
              <a:off x="34288" y="-1"/>
              <a:ext cx="6789422" cy="5597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normAutofit fontScale="100000" lnSpcReduction="0"/>
            </a:bodyPr>
            <a:lstStyle>
              <a:lvl1pPr algn="ctr" defTabSz="342900">
                <a:defRPr b="1" sz="3000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pPr/>
              <a:r>
                <a:t>Constants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4" name="Rectangle 2"/>
          <p:cNvGrpSpPr/>
          <p:nvPr/>
        </p:nvGrpSpPr>
        <p:grpSpPr>
          <a:xfrm>
            <a:off x="1143000" y="-18115"/>
            <a:ext cx="6858000" cy="559793"/>
            <a:chOff x="0" y="0"/>
            <a:chExt cx="6858000" cy="559791"/>
          </a:xfrm>
        </p:grpSpPr>
        <p:sp>
          <p:nvSpPr>
            <p:cNvPr id="1262" name="Rectangle"/>
            <p:cNvSpPr/>
            <p:nvPr/>
          </p:nvSpPr>
          <p:spPr>
            <a:xfrm>
              <a:off x="0" y="-1"/>
              <a:ext cx="6858000" cy="559793"/>
            </a:xfrm>
            <a:prstGeom prst="rect">
              <a:avLst/>
            </a:prstGeom>
            <a:solidFill>
              <a:srgbClr val="C3D69B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342900">
                <a:defRPr b="1" sz="30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</a:p>
          </p:txBody>
        </p:sp>
        <p:sp>
          <p:nvSpPr>
            <p:cNvPr id="1263" name="Example of Using Constants"/>
            <p:cNvSpPr txBox="1"/>
            <p:nvPr/>
          </p:nvSpPr>
          <p:spPr>
            <a:xfrm>
              <a:off x="34288" y="-1"/>
              <a:ext cx="6789422" cy="5597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normAutofit fontScale="100000" lnSpcReduction="0"/>
            </a:bodyPr>
            <a:lstStyle>
              <a:lvl1pPr algn="ctr" defTabSz="342900">
                <a:defRPr b="1" sz="3000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pPr/>
              <a:r>
                <a:t>Example of Using Constants</a:t>
              </a:r>
            </a:p>
          </p:txBody>
        </p:sp>
      </p:grpSp>
      <p:sp>
        <p:nvSpPr>
          <p:cNvPr id="1265" name="Rectangle 1"/>
          <p:cNvSpPr/>
          <p:nvPr/>
        </p:nvSpPr>
        <p:spPr>
          <a:xfrm>
            <a:off x="1287378" y="887211"/>
            <a:ext cx="6569244" cy="3742054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89" tIns="34289" rIns="34289" bIns="34289" anchor="ctr">
            <a:spAutoFit/>
          </a:bodyPr>
          <a:lstStyle/>
          <a:p>
            <a:pPr defTabSz="685800">
              <a:defRPr i="1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"""</a:t>
            </a:r>
            <a:br/>
            <a:r>
              <a:t>File: constants.py</a:t>
            </a:r>
            <a:br/>
            <a:r>
              <a:t>------------------</a:t>
            </a:r>
            <a:br/>
            <a:r>
              <a:t>An example program with constants</a:t>
            </a:r>
            <a:br/>
            <a:r>
              <a:t>"""</a:t>
            </a:r>
            <a:br/>
            <a:br/>
            <a:r>
              <a:rPr i="0">
                <a:solidFill>
                  <a:srgbClr val="000000"/>
                </a:solidFill>
              </a:rPr>
              <a:t>INCHES_IN_FOOT = </a:t>
            </a:r>
            <a:r>
              <a:rPr i="0">
                <a:solidFill>
                  <a:srgbClr val="0000FF"/>
                </a:solidFill>
              </a:rPr>
              <a:t>12</a:t>
            </a:r>
            <a:br>
              <a:rPr i="0">
                <a:solidFill>
                  <a:srgbClr val="0000FF"/>
                </a:solidFill>
              </a:rPr>
            </a:br>
            <a:br>
              <a:rPr i="0">
                <a:solidFill>
                  <a:srgbClr val="0000FF"/>
                </a:solidFill>
              </a:rPr>
            </a:br>
            <a:r>
              <a:rPr b="1" i="0">
                <a:solidFill>
                  <a:srgbClr val="000080"/>
                </a:solidFill>
              </a:rPr>
              <a:t>def </a:t>
            </a:r>
            <a:r>
              <a:rPr i="0">
                <a:solidFill>
                  <a:srgbClr val="000000"/>
                </a:solidFill>
              </a:rPr>
              <a:t>main():</a:t>
            </a:r>
            <a:br>
              <a:rPr i="0">
                <a:solidFill>
                  <a:srgbClr val="000000"/>
                </a:solidFill>
              </a:rPr>
            </a:br>
            <a:r>
              <a:rPr i="0">
                <a:solidFill>
                  <a:srgbClr val="000000"/>
                </a:solidFill>
              </a:rPr>
              <a:t>    feet = </a:t>
            </a:r>
            <a:r>
              <a:rPr i="0">
                <a:solidFill>
                  <a:srgbClr val="000080"/>
                </a:solidFill>
              </a:rPr>
              <a:t>float</a:t>
            </a:r>
            <a:r>
              <a:rPr i="0">
                <a:solidFill>
                  <a:srgbClr val="000000"/>
                </a:solidFill>
              </a:rPr>
              <a:t>(</a:t>
            </a:r>
            <a:r>
              <a:rPr i="0">
                <a:solidFill>
                  <a:srgbClr val="000080"/>
                </a:solidFill>
              </a:rPr>
              <a:t>input</a:t>
            </a:r>
            <a:r>
              <a:rPr i="0">
                <a:solidFill>
                  <a:srgbClr val="000000"/>
                </a:solidFill>
              </a:rPr>
              <a:t>(</a:t>
            </a:r>
            <a:r>
              <a:rPr b="1" i="0">
                <a:solidFill>
                  <a:srgbClr val="008080"/>
                </a:solidFill>
              </a:rPr>
              <a:t>"Enter number of feet: "</a:t>
            </a:r>
            <a:r>
              <a:rPr i="0">
                <a:solidFill>
                  <a:srgbClr val="000000"/>
                </a:solidFill>
              </a:rPr>
              <a:t>))</a:t>
            </a:r>
            <a:br>
              <a:rPr i="0">
                <a:solidFill>
                  <a:srgbClr val="000000"/>
                </a:solidFill>
              </a:rPr>
            </a:br>
            <a:r>
              <a:rPr i="0">
                <a:solidFill>
                  <a:srgbClr val="000000"/>
                </a:solidFill>
              </a:rPr>
              <a:t>    inches = feet * INCHES_IN_FOOT</a:t>
            </a:r>
            <a:br>
              <a:rPr i="0">
                <a:solidFill>
                  <a:srgbClr val="000000"/>
                </a:solidFill>
              </a:rPr>
            </a:br>
            <a:r>
              <a:rPr i="0">
                <a:solidFill>
                  <a:srgbClr val="000000"/>
                </a:solidFill>
              </a:rPr>
              <a:t>    </a:t>
            </a:r>
            <a:r>
              <a:rPr i="0">
                <a:solidFill>
                  <a:srgbClr val="000080"/>
                </a:solidFill>
              </a:rPr>
              <a:t>print</a:t>
            </a:r>
            <a:r>
              <a:rPr i="0">
                <a:solidFill>
                  <a:srgbClr val="000000"/>
                </a:solidFill>
              </a:rPr>
              <a:t>(</a:t>
            </a:r>
            <a:r>
              <a:rPr b="1" i="0">
                <a:solidFill>
                  <a:srgbClr val="008080"/>
                </a:solidFill>
              </a:rPr>
              <a:t>"That is " </a:t>
            </a:r>
            <a:r>
              <a:rPr i="0">
                <a:solidFill>
                  <a:srgbClr val="000000"/>
                </a:solidFill>
              </a:rPr>
              <a:t>+ </a:t>
            </a:r>
            <a:r>
              <a:rPr i="0">
                <a:solidFill>
                  <a:srgbClr val="000080"/>
                </a:solidFill>
              </a:rPr>
              <a:t>str</a:t>
            </a:r>
            <a:r>
              <a:rPr i="0">
                <a:solidFill>
                  <a:srgbClr val="000000"/>
                </a:solidFill>
              </a:rPr>
              <a:t>(inches) + </a:t>
            </a:r>
            <a:r>
              <a:rPr b="1" i="0">
                <a:solidFill>
                  <a:srgbClr val="008080"/>
                </a:solidFill>
              </a:rPr>
              <a:t>" inches!"</a:t>
            </a:r>
            <a:r>
              <a:rPr i="0">
                <a:solidFill>
                  <a:srgbClr val="000000"/>
                </a:solidFill>
              </a:rPr>
              <a:t>)</a:t>
            </a:r>
            <a:br>
              <a:rPr i="0">
                <a:solidFill>
                  <a:srgbClr val="000000"/>
                </a:solidFill>
              </a:rPr>
            </a:br>
            <a:br>
              <a:rPr i="0">
                <a:solidFill>
                  <a:srgbClr val="000000"/>
                </a:solidFill>
              </a:rPr>
            </a:br>
            <a:r>
              <a:t># This provided line is required at the end of a Python file</a:t>
            </a:r>
            <a:br/>
            <a:r>
              <a:t># to call the main() function.</a:t>
            </a:r>
            <a:br/>
            <a:r>
              <a:rPr b="1" i="0">
                <a:solidFill>
                  <a:srgbClr val="000080"/>
                </a:solidFill>
              </a:rPr>
              <a:t>if </a:t>
            </a:r>
            <a:r>
              <a:rPr i="0">
                <a:solidFill>
                  <a:srgbClr val="000000"/>
                </a:solidFill>
              </a:rPr>
              <a:t>__name__ == </a:t>
            </a:r>
            <a:r>
              <a:rPr b="1" i="0">
                <a:solidFill>
                  <a:srgbClr val="008080"/>
                </a:solidFill>
              </a:rPr>
              <a:t>'__main__'</a:t>
            </a:r>
            <a:r>
              <a:rPr i="0">
                <a:solidFill>
                  <a:srgbClr val="000000"/>
                </a:solidFill>
              </a:rPr>
              <a:t>:</a:t>
            </a:r>
            <a:br>
              <a:rPr i="0">
                <a:solidFill>
                  <a:srgbClr val="000000"/>
                </a:solidFill>
              </a:rPr>
            </a:br>
            <a:r>
              <a:rPr i="0">
                <a:solidFill>
                  <a:srgbClr val="000000"/>
                </a:solidFill>
              </a:rPr>
              <a:t>    main()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9" name="Rectangle 2"/>
          <p:cNvGrpSpPr/>
          <p:nvPr/>
        </p:nvGrpSpPr>
        <p:grpSpPr>
          <a:xfrm>
            <a:off x="1143000" y="-18115"/>
            <a:ext cx="6858000" cy="559793"/>
            <a:chOff x="0" y="0"/>
            <a:chExt cx="6858000" cy="559791"/>
          </a:xfrm>
        </p:grpSpPr>
        <p:sp>
          <p:nvSpPr>
            <p:cNvPr id="1267" name="Rectangle"/>
            <p:cNvSpPr/>
            <p:nvPr/>
          </p:nvSpPr>
          <p:spPr>
            <a:xfrm>
              <a:off x="0" y="-1"/>
              <a:ext cx="6858000" cy="559793"/>
            </a:xfrm>
            <a:prstGeom prst="rect">
              <a:avLst/>
            </a:prstGeom>
            <a:solidFill>
              <a:srgbClr val="C3D69B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342900">
                <a:defRPr b="1" sz="30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</a:p>
          </p:txBody>
        </p:sp>
        <p:sp>
          <p:nvSpPr>
            <p:cNvPr id="1268" name="Implicit Type Conversion"/>
            <p:cNvSpPr txBox="1"/>
            <p:nvPr/>
          </p:nvSpPr>
          <p:spPr>
            <a:xfrm>
              <a:off x="34288" y="-1"/>
              <a:ext cx="6789422" cy="5597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normAutofit fontScale="100000" lnSpcReduction="0"/>
            </a:bodyPr>
            <a:lstStyle>
              <a:lvl1pPr algn="ctr" defTabSz="342900">
                <a:defRPr b="1" sz="3000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pPr/>
              <a:r>
                <a:t>Implicit Type Conversion</a:t>
              </a:r>
            </a:p>
          </p:txBody>
        </p:sp>
      </p:grpSp>
      <p:sp>
        <p:nvSpPr>
          <p:cNvPr id="1270" name="Content Placeholder 2"/>
          <p:cNvSpPr txBox="1"/>
          <p:nvPr/>
        </p:nvSpPr>
        <p:spPr>
          <a:xfrm>
            <a:off x="1520189" y="1699590"/>
            <a:ext cx="6088715" cy="31308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89" tIns="34289" rIns="34289" bIns="34289">
            <a:normAutofit fontScale="100000" lnSpcReduction="0"/>
          </a:bodyPr>
          <a:lstStyle/>
          <a:p>
            <a:pPr marL="254602" indent="-254602" defTabSz="339470">
              <a:lnSpc>
                <a:spcPct val="96000"/>
              </a:lnSpc>
              <a:spcBef>
                <a:spcPts val="300"/>
              </a:spcBef>
              <a:buSzPct val="100000"/>
              <a:buFont typeface="Arial"/>
              <a:buChar char="•"/>
              <a:defRPr sz="17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Operations on two </a:t>
            </a:r>
            <a:r>
              <a:rPr b="1">
                <a:latin typeface="Courier"/>
                <a:ea typeface="Courier"/>
                <a:cs typeface="Courier"/>
                <a:sym typeface="Courier"/>
              </a:rPr>
              <a:t>int</a:t>
            </a:r>
            <a:r>
              <a:t>s (except </a:t>
            </a:r>
            <a:r>
              <a:rPr b="1">
                <a:latin typeface="Courier"/>
                <a:ea typeface="Courier"/>
                <a:cs typeface="Courier"/>
                <a:sym typeface="Courier"/>
              </a:rPr>
              <a:t>/</a:t>
            </a:r>
            <a:r>
              <a:t>) that would result in an integer value are of type </a:t>
            </a:r>
            <a:r>
              <a:rPr b="1">
                <a:latin typeface="Courier"/>
                <a:ea typeface="Courier"/>
                <a:cs typeface="Courier"/>
                <a:sym typeface="Courier"/>
              </a:rPr>
              <a:t>int</a:t>
            </a:r>
          </a:p>
          <a:p>
            <a:pPr defTabSz="339470">
              <a:lnSpc>
                <a:spcPct val="96000"/>
              </a:lnSpc>
              <a:defRPr b="1" sz="1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		num1 + 7  </a:t>
            </a:r>
            <a:r>
              <a:rPr b="0">
                <a:latin typeface="Calibri"/>
                <a:ea typeface="Calibri"/>
                <a:cs typeface="Calibri"/>
                <a:sym typeface="Calibri"/>
              </a:rPr>
              <a:t>=</a:t>
            </a:r>
            <a:r>
              <a:t> 12		</a:t>
            </a:r>
            <a:r>
              <a:rPr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t>int</a:t>
            </a:r>
            <a:r>
              <a:rPr>
                <a:latin typeface="Calibri"/>
                <a:ea typeface="Calibri"/>
                <a:cs typeface="Calibri"/>
                <a:sym typeface="Calibri"/>
              </a:rPr>
              <a:t>)</a:t>
            </a:r>
            <a:endParaRPr sz="1700"/>
          </a:p>
          <a:p>
            <a:pPr lvl="1" marL="641223" indent="-188595" defTabSz="339470">
              <a:lnSpc>
                <a:spcPct val="96000"/>
              </a:lnSpc>
              <a:spcBef>
                <a:spcPts val="300"/>
              </a:spcBef>
              <a:buSzPct val="100000"/>
              <a:buFont typeface="Arial"/>
              <a:buChar char="–"/>
              <a:defRPr sz="13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Dividing (</a:t>
            </a:r>
            <a:r>
              <a:rPr b="1">
                <a:latin typeface="Courier"/>
                <a:ea typeface="Courier"/>
                <a:cs typeface="Courier"/>
                <a:sym typeface="Courier"/>
              </a:rPr>
              <a:t>/</a:t>
            </a:r>
            <a:r>
              <a:t>) two </a:t>
            </a:r>
            <a:r>
              <a:rPr b="1">
                <a:latin typeface="Courier"/>
                <a:ea typeface="Courier"/>
                <a:cs typeface="Courier"/>
                <a:sym typeface="Courier"/>
              </a:rPr>
              <a:t>int</a:t>
            </a:r>
            <a:r>
              <a:t>s results in a </a:t>
            </a:r>
            <a:r>
              <a:rPr b="1">
                <a:latin typeface="Courier"/>
                <a:ea typeface="Courier"/>
                <a:cs typeface="Courier"/>
                <a:sym typeface="Courier"/>
              </a:rPr>
              <a:t>float</a:t>
            </a:r>
            <a:r>
              <a:t>, even if result is a round number (Ex.: </a:t>
            </a:r>
            <a:r>
              <a:rPr b="1">
                <a:latin typeface="Courier"/>
                <a:ea typeface="Courier"/>
                <a:cs typeface="Courier"/>
                <a:sym typeface="Courier"/>
              </a:rPr>
              <a:t>6</a:t>
            </a:r>
            <a:r>
              <a:t> </a:t>
            </a:r>
            <a:r>
              <a:rPr b="1">
                <a:latin typeface="Courier"/>
                <a:ea typeface="Courier"/>
                <a:cs typeface="Courier"/>
                <a:sym typeface="Courier"/>
              </a:rPr>
              <a:t>/</a:t>
            </a:r>
            <a:r>
              <a:t> </a:t>
            </a:r>
            <a:r>
              <a:rPr b="1">
                <a:latin typeface="Courier"/>
                <a:ea typeface="Courier"/>
                <a:cs typeface="Courier"/>
                <a:sym typeface="Courier"/>
              </a:rPr>
              <a:t>2</a:t>
            </a:r>
            <a:r>
              <a:t> = </a:t>
            </a:r>
            <a:r>
              <a:rPr b="1">
                <a:latin typeface="Courier"/>
                <a:ea typeface="Courier"/>
                <a:cs typeface="Courier"/>
                <a:sym typeface="Courier"/>
              </a:rPr>
              <a:t>3.0</a:t>
            </a:r>
            <a:r>
              <a:t>) </a:t>
            </a:r>
            <a:endParaRPr b="1">
              <a:latin typeface="Courier"/>
              <a:ea typeface="Courier"/>
              <a:cs typeface="Courier"/>
              <a:sym typeface="Courier"/>
            </a:endParaRPr>
          </a:p>
          <a:p>
            <a:pPr marL="254602" indent="-254602" defTabSz="339470">
              <a:lnSpc>
                <a:spcPct val="96000"/>
              </a:lnSpc>
              <a:spcBef>
                <a:spcPts val="300"/>
              </a:spcBef>
              <a:buSzPct val="100000"/>
              <a:buFont typeface="Arial"/>
              <a:buChar char="•"/>
              <a:defRPr sz="17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If either (or both) of operands are </a:t>
            </a:r>
            <a:r>
              <a:rPr b="1">
                <a:latin typeface="Courier"/>
                <a:ea typeface="Courier"/>
                <a:cs typeface="Courier"/>
                <a:sym typeface="Courier"/>
              </a:rPr>
              <a:t>float</a:t>
            </a:r>
            <a:r>
              <a:t>, the result is a </a:t>
            </a:r>
            <a:r>
              <a:rPr b="1">
                <a:latin typeface="Courier"/>
                <a:ea typeface="Courier"/>
                <a:cs typeface="Courier"/>
                <a:sym typeface="Courier"/>
              </a:rPr>
              <a:t>float</a:t>
            </a:r>
          </a:p>
          <a:p>
            <a:pPr defTabSz="339470">
              <a:lnSpc>
                <a:spcPct val="96000"/>
              </a:lnSpc>
              <a:defRPr b="1" sz="1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		num3 + 1  </a:t>
            </a:r>
            <a:r>
              <a:rPr b="0">
                <a:latin typeface="Calibri"/>
                <a:ea typeface="Calibri"/>
                <a:cs typeface="Calibri"/>
                <a:sym typeface="Calibri"/>
              </a:rPr>
              <a:t>=</a:t>
            </a:r>
            <a:r>
              <a:t> 2.9		</a:t>
            </a:r>
            <a:r>
              <a:rPr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t>float</a:t>
            </a:r>
            <a:r>
              <a:rPr>
                <a:latin typeface="Calibri"/>
                <a:ea typeface="Calibri"/>
                <a:cs typeface="Calibri"/>
                <a:sym typeface="Calibri"/>
              </a:rPr>
              <a:t>)</a:t>
            </a:r>
            <a:endParaRPr sz="1900"/>
          </a:p>
          <a:p>
            <a:pPr marL="254602" indent="-254602" defTabSz="339470">
              <a:lnSpc>
                <a:spcPct val="96000"/>
              </a:lnSpc>
              <a:spcBef>
                <a:spcPts val="300"/>
              </a:spcBef>
              <a:buSzPct val="100000"/>
              <a:buFont typeface="Arial"/>
              <a:buChar char="•"/>
              <a:defRPr sz="17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Exponentiation depends on the result:</a:t>
            </a:r>
          </a:p>
          <a:p>
            <a:pPr lvl="2" indent="905255" defTabSz="339470">
              <a:lnSpc>
                <a:spcPct val="96000"/>
              </a:lnSpc>
              <a:defRPr b="1" sz="1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num2 ** 3  </a:t>
            </a:r>
            <a:r>
              <a:rPr b="0">
                <a:latin typeface="Calibri"/>
                <a:ea typeface="Calibri"/>
                <a:cs typeface="Calibri"/>
                <a:sym typeface="Calibri"/>
              </a:rPr>
              <a:t>=</a:t>
            </a:r>
            <a:r>
              <a:t> 8		</a:t>
            </a:r>
            <a:r>
              <a:rPr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t>int</a:t>
            </a:r>
            <a:r>
              <a:rPr>
                <a:latin typeface="Calibri"/>
                <a:ea typeface="Calibri"/>
                <a:cs typeface="Calibri"/>
                <a:sym typeface="Calibri"/>
              </a:rPr>
              <a:t>)</a:t>
            </a:r>
          </a:p>
          <a:p>
            <a:pPr lvl="2" indent="905255" defTabSz="339470">
              <a:lnSpc>
                <a:spcPct val="96000"/>
              </a:lnSpc>
              <a:defRPr b="1" sz="1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2 ** -1    </a:t>
            </a:r>
            <a:r>
              <a:rPr b="0">
                <a:latin typeface="Calibri"/>
                <a:ea typeface="Calibri"/>
                <a:cs typeface="Calibri"/>
                <a:sym typeface="Calibri"/>
              </a:rPr>
              <a:t>=</a:t>
            </a:r>
            <a:r>
              <a:t> 0.5	</a:t>
            </a:r>
            <a:r>
              <a:rPr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t>float</a:t>
            </a:r>
            <a:r>
              <a:rPr>
                <a:latin typeface="Calibri"/>
                <a:ea typeface="Calibri"/>
                <a:cs typeface="Calibri"/>
                <a:sym typeface="Calibri"/>
              </a:rPr>
              <a:t>)</a:t>
            </a:r>
          </a:p>
        </p:txBody>
      </p:sp>
      <p:sp>
        <p:nvSpPr>
          <p:cNvPr id="1271" name="Rectangle 1"/>
          <p:cNvSpPr/>
          <p:nvPr/>
        </p:nvSpPr>
        <p:spPr>
          <a:xfrm>
            <a:off x="1344010" y="621891"/>
            <a:ext cx="6491454" cy="932179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89" tIns="34289" rIns="34289" bIns="34289" anchor="ctr">
            <a:spAutoFit/>
          </a:bodyPr>
          <a:lstStyle/>
          <a:p>
            <a:pPr defTabSz="685800">
              <a:defRPr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    num1 = 5</a:t>
            </a:r>
            <a:br/>
            <a:r>
              <a:t>    num2 = 2</a:t>
            </a:r>
          </a:p>
          <a:p>
            <a:pPr defTabSz="685800">
              <a:defRPr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    num3 = 1.9</a:t>
            </a:r>
          </a:p>
        </p:txBody>
      </p:sp>
      <p:pic>
        <p:nvPicPr>
          <p:cNvPr id="127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275" name="Image Gallery"/>
          <p:cNvGrpSpPr/>
          <p:nvPr/>
        </p:nvGrpSpPr>
        <p:grpSpPr>
          <a:xfrm>
            <a:off x="-28180" y="571665"/>
            <a:ext cx="9138448" cy="4979608"/>
            <a:chOff x="0" y="0"/>
            <a:chExt cx="9138446" cy="4979607"/>
          </a:xfrm>
        </p:grpSpPr>
        <p:pic>
          <p:nvPicPr>
            <p:cNvPr id="1273" name="kidplayluggage.jpeg" descr="kidplayluggage.jpe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1" y="0"/>
              <a:ext cx="9138448" cy="457320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274" name="Caption"/>
            <p:cNvSpPr txBox="1"/>
            <p:nvPr/>
          </p:nvSpPr>
          <p:spPr>
            <a:xfrm>
              <a:off x="-1" y="4649407"/>
              <a:ext cx="9138448" cy="330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6200" tIns="76200" rIns="76200" bIns="76200" numCol="1" anchor="t">
              <a:spAutoFit/>
            </a:bodyPr>
            <a:lstStyle>
              <a:lvl1pPr defTabSz="457200">
                <a:defRPr sz="1200">
                  <a:solidFill>
                    <a:srgbClr val="000000"/>
                  </a:solidFill>
                </a:defRPr>
              </a:lvl1pPr>
            </a:lstStyle>
            <a:p>
              <a:pPr/>
              <a:r>
                <a:t>Caption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7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2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2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2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127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127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127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127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127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1270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246;p28"/>
          <p:cNvSpPr txBox="1"/>
          <p:nvPr>
            <p:ph type="title"/>
          </p:nvPr>
        </p:nvSpPr>
        <p:spPr>
          <a:xfrm>
            <a:off x="311699" y="2150848"/>
            <a:ext cx="8520602" cy="841802"/>
          </a:xfrm>
          <a:prstGeom prst="rect">
            <a:avLst/>
          </a:prstGeom>
        </p:spPr>
        <p:txBody>
          <a:bodyPr/>
          <a:lstStyle>
            <a:lvl1pPr defTabSz="585215">
              <a:defRPr sz="3000"/>
            </a:lvl1pPr>
          </a:lstStyle>
          <a:p>
            <a:pPr/>
            <a:r>
              <a:t>How do computer program typically consists of?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Typically, computer performs three-step process…"/>
          <p:cNvSpPr txBox="1"/>
          <p:nvPr>
            <p:ph type="body" idx="4294967295"/>
          </p:nvPr>
        </p:nvSpPr>
        <p:spPr>
          <a:xfrm>
            <a:off x="950317" y="1174750"/>
            <a:ext cx="7380883" cy="3394472"/>
          </a:xfrm>
          <a:prstGeom prst="rect">
            <a:avLst/>
          </a:prstGeom>
        </p:spPr>
        <p:txBody>
          <a:bodyPr lIns="34289" tIns="34289" rIns="34289" bIns="34289"/>
          <a:lstStyle/>
          <a:p>
            <a:pPr marL="257175" indent="-257175" defTabSz="685800">
              <a:lnSpc>
                <a:spcPct val="100000"/>
              </a:lnSpc>
              <a:spcBef>
                <a:spcPts val="500"/>
              </a:spcBef>
              <a:buClrTx/>
              <a:buSzPct val="100000"/>
              <a:buFont typeface="Arial"/>
              <a:buChar char="•"/>
              <a:defRPr b="1" sz="2400"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defRPr>
            </a:pPr>
            <a:r>
              <a:t>Typically, computer performs three-step process</a:t>
            </a:r>
          </a:p>
          <a:p>
            <a:pPr lvl="1" marL="661307" indent="-204107" defTabSz="685800">
              <a:lnSpc>
                <a:spcPct val="100000"/>
              </a:lnSpc>
              <a:buClrTx/>
              <a:buSzPct val="100000"/>
              <a:buFont typeface="Arial"/>
              <a:buChar char="•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defRPr>
            </a:pPr>
            <a:r>
              <a:t>Receive input</a:t>
            </a:r>
          </a:p>
          <a:p>
            <a:pPr lvl="2" marL="1085850" indent="-171450" defTabSz="685800">
              <a:lnSpc>
                <a:spcPct val="100000"/>
              </a:lnSpc>
              <a:buClrTx/>
              <a:buSzPct val="100000"/>
              <a:buFont typeface="Arial"/>
              <a:buChar char="•"/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defRPr>
            </a:pPr>
            <a:r>
              <a:t>Input: any data that the program receives while it is running</a:t>
            </a:r>
          </a:p>
          <a:p>
            <a:pPr lvl="1" marL="661307" indent="-204107" defTabSz="685800">
              <a:lnSpc>
                <a:spcPct val="100000"/>
              </a:lnSpc>
              <a:buClrTx/>
              <a:buSzPct val="100000"/>
              <a:buFont typeface="Arial"/>
              <a:buChar char="•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defRPr>
            </a:pPr>
            <a:r>
              <a:t>Perform some process on the input</a:t>
            </a:r>
          </a:p>
          <a:p>
            <a:pPr lvl="2" marL="1085850" indent="-171450" defTabSz="685800">
              <a:lnSpc>
                <a:spcPct val="100000"/>
              </a:lnSpc>
              <a:buClrTx/>
              <a:buSzPct val="100000"/>
              <a:buFont typeface="Arial"/>
              <a:buChar char="•"/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defRPr>
            </a:pPr>
            <a:r>
              <a:t>Example: mathematical calculation</a:t>
            </a:r>
          </a:p>
          <a:p>
            <a:pPr lvl="1" marL="661307" indent="-204107" defTabSz="685800">
              <a:lnSpc>
                <a:spcPct val="100000"/>
              </a:lnSpc>
              <a:buClrTx/>
              <a:buSzPct val="100000"/>
              <a:buFont typeface="Arial"/>
              <a:buChar char="•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defRPr>
            </a:pPr>
            <a:r>
              <a:t>Produce output</a:t>
            </a:r>
          </a:p>
        </p:txBody>
      </p:sp>
      <p:grpSp>
        <p:nvGrpSpPr>
          <p:cNvPr id="338" name="Rectangle 2"/>
          <p:cNvGrpSpPr/>
          <p:nvPr/>
        </p:nvGrpSpPr>
        <p:grpSpPr>
          <a:xfrm>
            <a:off x="1143000" y="-18115"/>
            <a:ext cx="6858000" cy="559793"/>
            <a:chOff x="0" y="0"/>
            <a:chExt cx="6858000" cy="559791"/>
          </a:xfrm>
        </p:grpSpPr>
        <p:sp>
          <p:nvSpPr>
            <p:cNvPr id="336" name="Rectangle"/>
            <p:cNvSpPr/>
            <p:nvPr/>
          </p:nvSpPr>
          <p:spPr>
            <a:xfrm>
              <a:off x="0" y="-1"/>
              <a:ext cx="6858000" cy="559793"/>
            </a:xfrm>
            <a:prstGeom prst="rect">
              <a:avLst/>
            </a:prstGeom>
            <a:solidFill>
              <a:srgbClr val="C3D69B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342900">
                <a:defRPr b="1" sz="30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</a:p>
          </p:txBody>
        </p:sp>
        <p:sp>
          <p:nvSpPr>
            <p:cNvPr id="337" name="Input, Processing and Output"/>
            <p:cNvSpPr txBox="1"/>
            <p:nvPr/>
          </p:nvSpPr>
          <p:spPr>
            <a:xfrm>
              <a:off x="34288" y="-1"/>
              <a:ext cx="6789422" cy="5597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normAutofit fontScale="100000" lnSpcReduction="0"/>
            </a:bodyPr>
            <a:lstStyle>
              <a:lvl1pPr algn="ctr" defTabSz="342900">
                <a:defRPr b="1" sz="3000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pPr/>
              <a:r>
                <a:t>Input, Processing and Output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3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3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3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3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3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3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3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335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246;p28"/>
          <p:cNvSpPr txBox="1"/>
          <p:nvPr>
            <p:ph type="title"/>
          </p:nvPr>
        </p:nvSpPr>
        <p:spPr>
          <a:xfrm>
            <a:off x="311699" y="1743888"/>
            <a:ext cx="8520602" cy="1655724"/>
          </a:xfrm>
          <a:prstGeom prst="rect">
            <a:avLst/>
          </a:prstGeom>
        </p:spPr>
        <p:txBody>
          <a:bodyPr/>
          <a:lstStyle/>
          <a:p>
            <a:pPr defTabSz="795527">
              <a:defRPr sz="4100"/>
            </a:pPr>
            <a:r>
              <a:t>How do computers output?</a:t>
            </a:r>
          </a:p>
          <a:p>
            <a:pPr defTabSz="795527">
              <a:defRPr sz="4100"/>
            </a:pPr>
            <a:r>
              <a:t>Any idea?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4" name="Rectangle 2"/>
          <p:cNvGrpSpPr/>
          <p:nvPr/>
        </p:nvGrpSpPr>
        <p:grpSpPr>
          <a:xfrm>
            <a:off x="1143000" y="-18115"/>
            <a:ext cx="6858000" cy="559793"/>
            <a:chOff x="0" y="0"/>
            <a:chExt cx="6858000" cy="559791"/>
          </a:xfrm>
        </p:grpSpPr>
        <p:sp>
          <p:nvSpPr>
            <p:cNvPr id="342" name="Rectangle"/>
            <p:cNvSpPr/>
            <p:nvPr/>
          </p:nvSpPr>
          <p:spPr>
            <a:xfrm>
              <a:off x="0" y="-1"/>
              <a:ext cx="6858000" cy="559793"/>
            </a:xfrm>
            <a:prstGeom prst="rect">
              <a:avLst/>
            </a:prstGeom>
            <a:solidFill>
              <a:srgbClr val="C3D69B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342900">
                <a:defRPr sz="32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343" name="print function"/>
            <p:cNvSpPr txBox="1"/>
            <p:nvPr/>
          </p:nvSpPr>
          <p:spPr>
            <a:xfrm>
              <a:off x="34288" y="-1"/>
              <a:ext cx="6789422" cy="5597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normAutofit fontScale="100000" lnSpcReduction="0"/>
            </a:bodyPr>
            <a:lstStyle/>
            <a:p>
              <a:pPr algn="ctr" defTabSz="342900">
                <a:defRPr b="1" sz="30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print</a:t>
              </a:r>
              <a:r>
                <a:rPr>
                  <a:latin typeface="Century Gothic"/>
                  <a:ea typeface="Century Gothic"/>
                  <a:cs typeface="Century Gothic"/>
                  <a:sym typeface="Century Gothic"/>
                </a:rPr>
                <a:t> function</a:t>
              </a:r>
            </a:p>
          </p:txBody>
        </p:sp>
      </p:grpSp>
      <p:sp>
        <p:nvSpPr>
          <p:cNvPr id="345" name="Rectangle 1"/>
          <p:cNvSpPr/>
          <p:nvPr/>
        </p:nvSpPr>
        <p:spPr>
          <a:xfrm>
            <a:off x="1516524" y="823225"/>
            <a:ext cx="6110952" cy="932179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89" tIns="34289" rIns="34289" bIns="34289" anchor="ctr">
            <a:spAutoFit/>
          </a:bodyPr>
          <a:lstStyle/>
          <a:p>
            <a:pPr defTabSz="685800">
              <a:defRPr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br/>
            <a:r>
              <a:t>    </a:t>
            </a:r>
            <a:r>
              <a:rPr>
                <a:solidFill>
                  <a:srgbClr val="000080"/>
                </a:solidFill>
              </a:rPr>
              <a:t>print</a:t>
            </a:r>
            <a:r>
              <a:t>(</a:t>
            </a:r>
            <a:r>
              <a:rPr b="1">
                <a:solidFill>
                  <a:srgbClr val="008080"/>
                </a:solidFill>
              </a:rPr>
              <a:t>"This program adds two numbers."</a:t>
            </a:r>
            <a:r>
              <a:t>)</a:t>
            </a:r>
            <a:br/>
          </a:p>
        </p:txBody>
      </p:sp>
      <p:sp>
        <p:nvSpPr>
          <p:cNvPr id="346" name="Content Placeholder 2"/>
          <p:cNvSpPr txBox="1"/>
          <p:nvPr>
            <p:ph type="body" sz="half" idx="1"/>
          </p:nvPr>
        </p:nvSpPr>
        <p:spPr>
          <a:xfrm>
            <a:off x="1485900" y="1810275"/>
            <a:ext cx="6515100" cy="2850627"/>
          </a:xfrm>
          <a:prstGeom prst="rect">
            <a:avLst/>
          </a:prstGeom>
        </p:spPr>
        <p:txBody>
          <a:bodyPr/>
          <a:lstStyle/>
          <a:p>
            <a:pPr marL="244928" indent="-244928">
              <a:defRPr b="1" sz="2000">
                <a:latin typeface="Courier"/>
                <a:ea typeface="Courier"/>
                <a:cs typeface="Courier"/>
                <a:sym typeface="Courier"/>
              </a:defRPr>
            </a:pPr>
            <a:r>
              <a:t>print</a:t>
            </a:r>
            <a:r>
              <a:rPr b="0">
                <a:latin typeface="Calibri"/>
                <a:ea typeface="Calibri"/>
                <a:cs typeface="Calibri"/>
                <a:sym typeface="Calibri"/>
              </a:rPr>
              <a:t> command prints text to the terminal</a:t>
            </a:r>
          </a:p>
          <a:p>
            <a:pPr marL="244928" indent="-244928">
              <a:defRPr sz="2000"/>
            </a:pPr>
            <a:r>
              <a:t>Text printed is between double quotes ("text")</a:t>
            </a:r>
          </a:p>
          <a:p>
            <a:pPr lvl="1" marL="671512" indent="-214312">
              <a:spcBef>
                <a:spcPts val="400"/>
              </a:spcBef>
              <a:defRPr sz="1800"/>
            </a:pPr>
            <a:r>
              <a:t>Can also be between single quotes ('text')</a:t>
            </a:r>
            <a:endParaRPr sz="2000"/>
          </a:p>
          <a:p>
            <a:pPr lvl="1" marL="671512" indent="-214312">
              <a:spcBef>
                <a:spcPts val="400"/>
              </a:spcBef>
              <a:defRPr sz="1800"/>
            </a:pPr>
            <a:r>
              <a:t>Choice of quotes depends on text you are printing</a:t>
            </a:r>
            <a:endParaRPr sz="2000"/>
          </a:p>
          <a:p>
            <a:pPr lvl="2" marL="1085850" indent="-171450">
              <a:spcBef>
                <a:spcPts val="400"/>
              </a:spcBef>
              <a:defRPr sz="1800"/>
            </a:pPr>
            <a:r>
              <a:t>Double quotes when text contains single quotes </a:t>
            </a:r>
          </a:p>
          <a:p>
            <a:pPr lvl="2" marL="0" indent="914400">
              <a:spcBef>
                <a:spcPts val="300"/>
              </a:spcBef>
              <a:buSzTx/>
              <a:buNone/>
              <a:defRPr b="1" sz="1600">
                <a:latin typeface="Courier"/>
                <a:ea typeface="Courier"/>
                <a:cs typeface="Courier"/>
                <a:sym typeface="Courier"/>
              </a:defRPr>
            </a:pPr>
            <a:r>
              <a:t>print("no, you didn't")	</a:t>
            </a:r>
            <a:r>
              <a:rPr b="0">
                <a:latin typeface="Wingdings"/>
                <a:ea typeface="Wingdings"/>
                <a:cs typeface="Wingdings"/>
                <a:sym typeface="Wingdings"/>
              </a:rPr>
              <a:t>➔ </a:t>
            </a:r>
            <a:r>
              <a:t>no, you didn't</a:t>
            </a:r>
            <a:endParaRPr sz="1800"/>
          </a:p>
          <a:p>
            <a:pPr lvl="2" marL="1085850" indent="-171450">
              <a:spcBef>
                <a:spcPts val="400"/>
              </a:spcBef>
              <a:defRPr sz="1800"/>
            </a:pPr>
            <a:r>
              <a:t>Single quotes when text contains double quotes</a:t>
            </a:r>
          </a:p>
          <a:p>
            <a:pPr lvl="2" marL="0" indent="914400">
              <a:spcBef>
                <a:spcPts val="300"/>
              </a:spcBef>
              <a:buSzTx/>
              <a:buNone/>
              <a:defRPr b="1" sz="1600">
                <a:latin typeface="Courier"/>
                <a:ea typeface="Courier"/>
                <a:cs typeface="Courier"/>
                <a:sym typeface="Courier"/>
              </a:defRPr>
            </a:pPr>
            <a:r>
              <a:t>print('say "hi" Karel')	</a:t>
            </a:r>
            <a:r>
              <a:rPr b="0">
                <a:latin typeface="Wingdings"/>
                <a:ea typeface="Wingdings"/>
                <a:cs typeface="Wingdings"/>
                <a:sym typeface="Wingdings"/>
              </a:rPr>
              <a:t>➔	</a:t>
            </a:r>
            <a:r>
              <a:t>say "hi" Karel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4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3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3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3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3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3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34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34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34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346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0" name="Rectangle 2"/>
          <p:cNvGrpSpPr/>
          <p:nvPr/>
        </p:nvGrpSpPr>
        <p:grpSpPr>
          <a:xfrm>
            <a:off x="1143000" y="-18115"/>
            <a:ext cx="6858000" cy="559793"/>
            <a:chOff x="0" y="0"/>
            <a:chExt cx="6858000" cy="559791"/>
          </a:xfrm>
        </p:grpSpPr>
        <p:sp>
          <p:nvSpPr>
            <p:cNvPr id="348" name="Rectangle"/>
            <p:cNvSpPr/>
            <p:nvPr/>
          </p:nvSpPr>
          <p:spPr>
            <a:xfrm>
              <a:off x="0" y="-1"/>
              <a:ext cx="6858000" cy="559793"/>
            </a:xfrm>
            <a:prstGeom prst="rect">
              <a:avLst/>
            </a:prstGeom>
            <a:solidFill>
              <a:srgbClr val="C3D69B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342900">
                <a:defRPr sz="3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49" name="Our First Python Program"/>
            <p:cNvSpPr txBox="1"/>
            <p:nvPr/>
          </p:nvSpPr>
          <p:spPr>
            <a:xfrm>
              <a:off x="34288" y="-1"/>
              <a:ext cx="6789422" cy="5597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normAutofit fontScale="100000" lnSpcReduction="0"/>
            </a:bodyPr>
            <a:lstStyle>
              <a:lvl1pPr algn="ctr" defTabSz="342900">
                <a:defRPr b="1" sz="3000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pPr/>
              <a:r>
                <a:t>Our First Python Program</a:t>
              </a:r>
            </a:p>
          </p:txBody>
        </p:sp>
      </p:grpSp>
      <p:sp>
        <p:nvSpPr>
          <p:cNvPr id="351" name="Rectangle 1"/>
          <p:cNvSpPr/>
          <p:nvPr/>
        </p:nvSpPr>
        <p:spPr>
          <a:xfrm>
            <a:off x="1371600" y="1100932"/>
            <a:ext cx="6477000" cy="326897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89" tIns="34289" rIns="34289" bIns="34289" anchor="ctr">
            <a:spAutoFit/>
          </a:bodyPr>
          <a:lstStyle/>
          <a:p>
            <a:pPr defTabSz="685800">
              <a:defRPr b="1" sz="1200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"""</a:t>
            </a:r>
            <a:br/>
            <a:r>
              <a:t>File: helloworld.py</a:t>
            </a:r>
            <a:br/>
            <a:r>
              <a:t>-------------------</a:t>
            </a:r>
            <a:br/>
            <a:r>
              <a:t>This is our first python program.  It is customary to</a:t>
            </a:r>
            <a:br/>
            <a:r>
              <a:t>have a programmer's first program write "hello world"</a:t>
            </a:r>
            <a:br/>
            <a:r>
              <a:t>(inspired by the first program in Brian Kernighan and</a:t>
            </a:r>
            <a:br/>
            <a:r>
              <a:t>Dennis Ritchie's classic book, 'The C Programming Language.')</a:t>
            </a:r>
            <a:br/>
            <a:r>
              <a:t>"""</a:t>
            </a:r>
            <a:endParaRPr i="1">
              <a:solidFill>
                <a:srgbClr val="808080"/>
              </a:solidFill>
            </a:endParaRPr>
          </a:p>
          <a:p>
            <a:pPr defTabSz="685800">
              <a:defRPr i="1" sz="12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defRPr>
            </a:pPr>
            <a:br>
              <a:rPr b="1"/>
            </a:br>
            <a:br>
              <a:rPr b="1"/>
            </a:br>
            <a:r>
              <a:rPr b="1" i="0">
                <a:solidFill>
                  <a:srgbClr val="000080"/>
                </a:solidFill>
              </a:rPr>
              <a:t>def </a:t>
            </a:r>
            <a:r>
              <a:rPr i="0">
                <a:solidFill>
                  <a:srgbClr val="000000"/>
                </a:solidFill>
              </a:rPr>
              <a:t>main():</a:t>
            </a:r>
            <a:br>
              <a:rPr i="0">
                <a:solidFill>
                  <a:srgbClr val="000000"/>
                </a:solidFill>
              </a:rPr>
            </a:br>
            <a:r>
              <a:rPr i="0">
                <a:solidFill>
                  <a:srgbClr val="000000"/>
                </a:solidFill>
              </a:rPr>
              <a:t>    </a:t>
            </a:r>
            <a:r>
              <a:rPr i="0">
                <a:solidFill>
                  <a:srgbClr val="000080"/>
                </a:solidFill>
              </a:rPr>
              <a:t>print</a:t>
            </a:r>
            <a:r>
              <a:rPr i="0">
                <a:solidFill>
                  <a:srgbClr val="000000"/>
                </a:solidFill>
              </a:rPr>
              <a:t>(</a:t>
            </a:r>
            <a:r>
              <a:rPr b="1" i="0">
                <a:solidFill>
                  <a:srgbClr val="008080"/>
                </a:solidFill>
              </a:rPr>
              <a:t>"hello, world!"</a:t>
            </a:r>
            <a:r>
              <a:rPr i="0">
                <a:solidFill>
                  <a:srgbClr val="000000"/>
                </a:solidFill>
              </a:rPr>
              <a:t>)</a:t>
            </a:r>
            <a:br>
              <a:rPr i="0">
                <a:solidFill>
                  <a:srgbClr val="000000"/>
                </a:solidFill>
              </a:rPr>
            </a:br>
            <a:br>
              <a:rPr i="0">
                <a:solidFill>
                  <a:srgbClr val="000000"/>
                </a:solidFill>
              </a:rPr>
            </a:br>
            <a:br>
              <a:rPr i="0">
                <a:solidFill>
                  <a:srgbClr val="000000"/>
                </a:solidFill>
              </a:rPr>
            </a:br>
            <a:r>
              <a:t># This provided line is required at the end of a Python</a:t>
            </a:r>
            <a:endParaRPr>
              <a:solidFill>
                <a:srgbClr val="3366FF"/>
              </a:solidFill>
              <a:latin typeface="+mj-lt"/>
              <a:ea typeface="+mj-ea"/>
              <a:cs typeface="+mj-cs"/>
              <a:sym typeface="Helvetica"/>
            </a:endParaRPr>
          </a:p>
          <a:p>
            <a:pPr defTabSz="685800">
              <a:defRPr i="1" sz="12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# file to call the main() function.</a:t>
            </a:r>
            <a:br/>
            <a:r>
              <a:rPr b="1" i="0">
                <a:solidFill>
                  <a:srgbClr val="000080"/>
                </a:solidFill>
              </a:rPr>
              <a:t>if </a:t>
            </a:r>
            <a:r>
              <a:rPr i="0">
                <a:solidFill>
                  <a:srgbClr val="000000"/>
                </a:solidFill>
              </a:rPr>
              <a:t>__name__ == </a:t>
            </a:r>
            <a:r>
              <a:rPr b="1" i="0">
                <a:solidFill>
                  <a:srgbClr val="008080"/>
                </a:solidFill>
              </a:rPr>
              <a:t>'__main__'</a:t>
            </a:r>
            <a:r>
              <a:rPr i="0">
                <a:solidFill>
                  <a:srgbClr val="000000"/>
                </a:solidFill>
              </a:rPr>
              <a:t>:</a:t>
            </a:r>
            <a:br>
              <a:rPr i="0">
                <a:solidFill>
                  <a:srgbClr val="000000"/>
                </a:solidFill>
              </a:rPr>
            </a:br>
            <a:r>
              <a:rPr i="0">
                <a:solidFill>
                  <a:srgbClr val="000000"/>
                </a:solidFill>
              </a:rPr>
              <a:t>    main()			# little bit different than in Karel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5" name="Rectangle 2"/>
          <p:cNvGrpSpPr/>
          <p:nvPr/>
        </p:nvGrpSpPr>
        <p:grpSpPr>
          <a:xfrm>
            <a:off x="1143000" y="-18115"/>
            <a:ext cx="6858000" cy="559793"/>
            <a:chOff x="0" y="0"/>
            <a:chExt cx="6858000" cy="559791"/>
          </a:xfrm>
        </p:grpSpPr>
        <p:sp>
          <p:nvSpPr>
            <p:cNvPr id="353" name="Rectangle"/>
            <p:cNvSpPr/>
            <p:nvPr/>
          </p:nvSpPr>
          <p:spPr>
            <a:xfrm>
              <a:off x="0" y="-1"/>
              <a:ext cx="6858000" cy="559793"/>
            </a:xfrm>
            <a:prstGeom prst="rect">
              <a:avLst/>
            </a:prstGeom>
            <a:solidFill>
              <a:srgbClr val="C3D69B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342900">
                <a:defRPr sz="3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54" name="Our First Python Program"/>
            <p:cNvSpPr txBox="1"/>
            <p:nvPr/>
          </p:nvSpPr>
          <p:spPr>
            <a:xfrm>
              <a:off x="34288" y="-1"/>
              <a:ext cx="6789422" cy="5597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normAutofit fontScale="100000" lnSpcReduction="0"/>
            </a:bodyPr>
            <a:lstStyle>
              <a:lvl1pPr algn="ctr" defTabSz="342900">
                <a:defRPr b="1" sz="3000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pPr/>
              <a:r>
                <a:t>Our First Python Program</a:t>
              </a:r>
            </a:p>
          </p:txBody>
        </p:sp>
      </p:grpSp>
      <p:pic>
        <p:nvPicPr>
          <p:cNvPr id="356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57349" y="680440"/>
            <a:ext cx="5829302" cy="4353838"/>
          </a:xfrm>
          <a:prstGeom prst="rect">
            <a:avLst/>
          </a:prstGeom>
          <a:ln w="12700">
            <a:miter lim="400000"/>
          </a:ln>
        </p:spPr>
      </p:pic>
      <p:sp>
        <p:nvSpPr>
          <p:cNvPr id="357" name="Rectangle: Rounded Corners 3"/>
          <p:cNvSpPr/>
          <p:nvPr/>
        </p:nvSpPr>
        <p:spPr>
          <a:xfrm>
            <a:off x="3276600" y="4737100"/>
            <a:ext cx="495300" cy="222251"/>
          </a:xfrm>
          <a:prstGeom prst="roundRect">
            <a:avLst>
              <a:gd name="adj" fmla="val 16667"/>
            </a:avLst>
          </a:prstGeom>
          <a:ln w="38100">
            <a:solidFill>
              <a:srgbClr val="FF0000"/>
            </a:solidFill>
          </a:ln>
        </p:spPr>
        <p:txBody>
          <a:bodyPr lIns="45718" tIns="45718" rIns="45718" bIns="45718"/>
          <a:lstStyle/>
          <a:p>
            <a:pPr defTabSz="685800">
              <a:defRPr sz="1800">
                <a:solidFill>
                  <a:srgbClr val="3366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500"/>
                                        <p:tgtEl>
                                          <p:spTgt spid="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57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Picture 1" descr="Picture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57348" y="680438"/>
            <a:ext cx="5829301" cy="435383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62" name="Rectangle 2"/>
          <p:cNvGrpSpPr/>
          <p:nvPr/>
        </p:nvGrpSpPr>
        <p:grpSpPr>
          <a:xfrm>
            <a:off x="1143000" y="-18115"/>
            <a:ext cx="6858000" cy="559793"/>
            <a:chOff x="0" y="0"/>
            <a:chExt cx="6858000" cy="559791"/>
          </a:xfrm>
        </p:grpSpPr>
        <p:sp>
          <p:nvSpPr>
            <p:cNvPr id="360" name="Rectangle"/>
            <p:cNvSpPr/>
            <p:nvPr/>
          </p:nvSpPr>
          <p:spPr>
            <a:xfrm>
              <a:off x="0" y="-1"/>
              <a:ext cx="6858000" cy="559793"/>
            </a:xfrm>
            <a:prstGeom prst="rect">
              <a:avLst/>
            </a:prstGeom>
            <a:solidFill>
              <a:srgbClr val="C3D69B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342900">
                <a:defRPr sz="3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61" name="Our First Python Program"/>
            <p:cNvSpPr txBox="1"/>
            <p:nvPr/>
          </p:nvSpPr>
          <p:spPr>
            <a:xfrm>
              <a:off x="34288" y="-1"/>
              <a:ext cx="6789422" cy="5597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normAutofit fontScale="100000" lnSpcReduction="0"/>
            </a:bodyPr>
            <a:lstStyle>
              <a:lvl1pPr algn="ctr" defTabSz="342900">
                <a:defRPr b="1" sz="3000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pPr/>
              <a:r>
                <a:t>Our First Python Program</a:t>
              </a:r>
            </a:p>
          </p:txBody>
        </p:sp>
      </p:grpSp>
      <p:sp>
        <p:nvSpPr>
          <p:cNvPr id="363" name="TextBox 4"/>
          <p:cNvSpPr txBox="1"/>
          <p:nvPr/>
        </p:nvSpPr>
        <p:spPr>
          <a:xfrm>
            <a:off x="4390657" y="4325813"/>
            <a:ext cx="2842117" cy="378601"/>
          </a:xfrm>
          <a:prstGeom prst="rect">
            <a:avLst/>
          </a:prstGeom>
          <a:solidFill>
            <a:srgbClr val="FFFFCC"/>
          </a:solidFill>
          <a:ln w="3175">
            <a:solidFill>
              <a:srgbClr val="FF0000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89" tIns="34289" rIns="34289" bIns="34289">
            <a:spAutoFit/>
          </a:bodyPr>
          <a:lstStyle/>
          <a:p>
            <a:pPr algn="ctr" defTabSz="342900">
              <a:defRPr sz="1000">
                <a:solidFill>
                  <a:srgbClr val="010000"/>
                </a:solidFill>
              </a:defRPr>
            </a:pPr>
            <a:r>
              <a:t>This is on a PC.</a:t>
            </a:r>
            <a:endParaRPr>
              <a:solidFill>
                <a:srgbClr val="3366FF"/>
              </a:solidFill>
            </a:endParaRPr>
          </a:p>
          <a:p>
            <a:pPr algn="ctr" defTabSz="342900">
              <a:defRPr sz="1000">
                <a:solidFill>
                  <a:srgbClr val="010000"/>
                </a:solidFill>
              </a:defRPr>
            </a:pPr>
            <a:r>
              <a:t>On Macs: </a:t>
            </a:r>
            <a:r>
              <a:rPr b="1">
                <a:latin typeface="Courier"/>
                <a:ea typeface="Courier"/>
                <a:cs typeface="Courier"/>
                <a:sym typeface="Courier"/>
              </a:rPr>
              <a:t>python3 helloworld.py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63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5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57347" y="680438"/>
            <a:ext cx="5829299" cy="435383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68" name="Rectangle 2"/>
          <p:cNvGrpSpPr/>
          <p:nvPr/>
        </p:nvGrpSpPr>
        <p:grpSpPr>
          <a:xfrm>
            <a:off x="1143000" y="-18115"/>
            <a:ext cx="6858000" cy="559793"/>
            <a:chOff x="0" y="0"/>
            <a:chExt cx="6858000" cy="559791"/>
          </a:xfrm>
        </p:grpSpPr>
        <p:sp>
          <p:nvSpPr>
            <p:cNvPr id="366" name="Rectangle"/>
            <p:cNvSpPr/>
            <p:nvPr/>
          </p:nvSpPr>
          <p:spPr>
            <a:xfrm>
              <a:off x="0" y="-1"/>
              <a:ext cx="6858000" cy="559793"/>
            </a:xfrm>
            <a:prstGeom prst="rect">
              <a:avLst/>
            </a:prstGeom>
            <a:solidFill>
              <a:srgbClr val="C3D69B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342900">
                <a:defRPr sz="3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67" name="Our First Python Program"/>
            <p:cNvSpPr txBox="1"/>
            <p:nvPr/>
          </p:nvSpPr>
          <p:spPr>
            <a:xfrm>
              <a:off x="34288" y="-1"/>
              <a:ext cx="6789422" cy="5597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normAutofit fontScale="100000" lnSpcReduction="0"/>
            </a:bodyPr>
            <a:lstStyle>
              <a:lvl1pPr algn="ctr" defTabSz="342900">
                <a:defRPr b="1" sz="3000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pPr/>
              <a:r>
                <a:t>Our First Python Program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172;p16"/>
          <p:cNvSpPr txBox="1"/>
          <p:nvPr>
            <p:ph type="title"/>
          </p:nvPr>
        </p:nvSpPr>
        <p:spPr>
          <a:xfrm>
            <a:off x="265500" y="1830475"/>
            <a:ext cx="4045200" cy="1482302"/>
          </a:xfrm>
          <a:prstGeom prst="rect">
            <a:avLst/>
          </a:prstGeom>
        </p:spPr>
        <p:txBody>
          <a:bodyPr/>
          <a:lstStyle/>
          <a:p>
            <a:pPr/>
            <a:r>
              <a:t>Today’s questions</a:t>
            </a:r>
          </a:p>
        </p:txBody>
      </p:sp>
      <p:sp>
        <p:nvSpPr>
          <p:cNvPr id="282" name="Google Shape;173;p16"/>
          <p:cNvSpPr txBox="1"/>
          <p:nvPr>
            <p:ph type="body" sz="half" idx="1"/>
          </p:nvPr>
        </p:nvSpPr>
        <p:spPr>
          <a:xfrm>
            <a:off x="4939500" y="724074"/>
            <a:ext cx="3837000" cy="3695103"/>
          </a:xfrm>
          <a:prstGeom prst="rect">
            <a:avLst/>
          </a:prstGeom>
        </p:spPr>
        <p:txBody>
          <a:bodyPr anchor="ctr"/>
          <a:lstStyle/>
          <a:p>
            <a:pPr marL="0" indent="0" algn="l">
              <a:lnSpc>
                <a:spcPct val="115000"/>
              </a:lnSpc>
              <a:defRPr sz="1800"/>
            </a:pPr>
            <a:r>
              <a:t>How do computers conduct tasks we ask for?</a:t>
            </a:r>
          </a:p>
          <a:p>
            <a:pPr marL="0" indent="0" algn="l">
              <a:lnSpc>
                <a:spcPct val="115000"/>
              </a:lnSpc>
              <a:defRPr sz="1800"/>
            </a:pPr>
          </a:p>
          <a:p>
            <a:pPr marL="0" indent="0" algn="l">
              <a:lnSpc>
                <a:spcPct val="115000"/>
              </a:lnSpc>
              <a:defRPr sz="1800"/>
            </a:pPr>
            <a:r>
              <a:t>How do computers store information (data) using code?</a:t>
            </a:r>
          </a:p>
          <a:p>
            <a:pPr marL="0" indent="0" algn="l">
              <a:lnSpc>
                <a:spcPct val="115000"/>
              </a:lnSpc>
              <a:spcBef>
                <a:spcPts val="1600"/>
              </a:spcBef>
              <a:defRPr sz="1800"/>
            </a:pPr>
            <a:r>
              <a:t>Once we store that information, how do we use it?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246;p28"/>
          <p:cNvSpPr txBox="1"/>
          <p:nvPr>
            <p:ph type="title"/>
          </p:nvPr>
        </p:nvSpPr>
        <p:spPr>
          <a:xfrm>
            <a:off x="311699" y="2150848"/>
            <a:ext cx="8520602" cy="841802"/>
          </a:xfrm>
          <a:prstGeom prst="rect">
            <a:avLst/>
          </a:prstGeom>
        </p:spPr>
        <p:txBody>
          <a:bodyPr/>
          <a:lstStyle>
            <a:lvl1pPr defTabSz="786383">
              <a:defRPr sz="3600"/>
            </a:lvl1pPr>
          </a:lstStyle>
          <a:p>
            <a:pPr/>
            <a:r>
              <a:t>How do computers get input (data)?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246;p28"/>
          <p:cNvSpPr txBox="1"/>
          <p:nvPr>
            <p:ph type="title"/>
          </p:nvPr>
        </p:nvSpPr>
        <p:spPr>
          <a:xfrm>
            <a:off x="311699" y="2150848"/>
            <a:ext cx="8520602" cy="841802"/>
          </a:xfrm>
          <a:prstGeom prst="rect">
            <a:avLst/>
          </a:prstGeom>
        </p:spPr>
        <p:txBody>
          <a:bodyPr/>
          <a:lstStyle>
            <a:lvl1pPr defTabSz="640079">
              <a:defRPr sz="2900"/>
            </a:lvl1pPr>
          </a:lstStyle>
          <a:p>
            <a:pPr/>
            <a:r>
              <a:t>How do computers store information (data)?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251;p29"/>
          <p:cNvSpPr txBox="1"/>
          <p:nvPr>
            <p:ph type="title"/>
          </p:nvPr>
        </p:nvSpPr>
        <p:spPr>
          <a:xfrm>
            <a:off x="311699" y="445025"/>
            <a:ext cx="8520602" cy="572702"/>
          </a:xfrm>
          <a:prstGeom prst="rect">
            <a:avLst/>
          </a:prstGeom>
        </p:spPr>
        <p:txBody>
          <a:bodyPr/>
          <a:lstStyle>
            <a:lvl1pPr defTabSz="822958">
              <a:defRPr sz="2500"/>
            </a:lvl1pPr>
          </a:lstStyle>
          <a:p>
            <a:pPr/>
            <a:r>
              <a:t>Your computer has memory!</a:t>
            </a:r>
          </a:p>
        </p:txBody>
      </p:sp>
      <p:sp>
        <p:nvSpPr>
          <p:cNvPr id="375" name="Google Shape;252;p29"/>
          <p:cNvSpPr txBox="1"/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</p:spPr>
        <p:txBody>
          <a:bodyPr/>
          <a:lstStyle/>
          <a:p>
            <a:pPr indent="-355600">
              <a:buSzPts val="2000"/>
              <a:defRPr sz="2000"/>
            </a:pPr>
            <a:r>
              <a:t>Information is stored in your computer’s memory (RAM)</a:t>
            </a:r>
            <a:br/>
          </a:p>
        </p:txBody>
      </p:sp>
      <p:pic>
        <p:nvPicPr>
          <p:cNvPr id="376" name="Google Shape;253;p29" descr="Google Shape;253;p2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048429"/>
            <a:ext cx="9144000" cy="329184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259;p30"/>
          <p:cNvSpPr txBox="1"/>
          <p:nvPr>
            <p:ph type="title"/>
          </p:nvPr>
        </p:nvSpPr>
        <p:spPr>
          <a:xfrm>
            <a:off x="311699" y="2150848"/>
            <a:ext cx="8520602" cy="841802"/>
          </a:xfrm>
          <a:prstGeom prst="rect">
            <a:avLst/>
          </a:prstGeom>
        </p:spPr>
        <p:txBody>
          <a:bodyPr/>
          <a:lstStyle>
            <a:lvl1pPr defTabSz="539494">
              <a:defRPr sz="2800"/>
            </a:lvl1pPr>
          </a:lstStyle>
          <a:p>
            <a:pPr/>
            <a:r>
              <a:t>How do computers store information (data) in code?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264;p31"/>
          <p:cNvSpPr txBox="1"/>
          <p:nvPr>
            <p:ph type="title"/>
          </p:nvPr>
        </p:nvSpPr>
        <p:spPr>
          <a:xfrm>
            <a:off x="311699" y="2150848"/>
            <a:ext cx="8520602" cy="841802"/>
          </a:xfrm>
          <a:prstGeom prst="rect">
            <a:avLst/>
          </a:prstGeom>
        </p:spPr>
        <p:txBody>
          <a:bodyPr/>
          <a:lstStyle>
            <a:lvl1pPr defTabSz="539494">
              <a:defRPr sz="2800"/>
            </a:lvl1pPr>
          </a:lstStyle>
          <a:p>
            <a:pPr/>
            <a:r>
              <a:t>How do computers store information (data) in code?</a:t>
            </a:r>
          </a:p>
        </p:txBody>
      </p:sp>
      <p:sp>
        <p:nvSpPr>
          <p:cNvPr id="381" name="Google Shape;265;p31"/>
          <p:cNvSpPr txBox="1"/>
          <p:nvPr/>
        </p:nvSpPr>
        <p:spPr>
          <a:xfrm>
            <a:off x="2389350" y="3668150"/>
            <a:ext cx="4365300" cy="6400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>
            <a:lvl1pPr algn="ctr">
              <a:defRPr sz="3000">
                <a:solidFill>
                  <a:schemeClr val="accent1"/>
                </a:solidFill>
                <a:latin typeface="Caveat"/>
                <a:ea typeface="Caveat"/>
                <a:cs typeface="Caveat"/>
                <a:sym typeface="Caveat"/>
              </a:defRPr>
            </a:lvl1pPr>
          </a:lstStyle>
          <a:p>
            <a:pPr/>
            <a:r>
              <a:t>Variables!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5" name="Google Shape;270;p32"/>
          <p:cNvGrpSpPr/>
          <p:nvPr/>
        </p:nvGrpSpPr>
        <p:grpSpPr>
          <a:xfrm>
            <a:off x="1322250" y="2145300"/>
            <a:ext cx="6499502" cy="1526403"/>
            <a:chOff x="0" y="0"/>
            <a:chExt cx="6499501" cy="1526401"/>
          </a:xfrm>
        </p:grpSpPr>
        <p:sp>
          <p:nvSpPr>
            <p:cNvPr id="383" name="Rounded Rectangle"/>
            <p:cNvSpPr/>
            <p:nvPr/>
          </p:nvSpPr>
          <p:spPr>
            <a:xfrm>
              <a:off x="0" y="0"/>
              <a:ext cx="6499502" cy="1526403"/>
            </a:xfrm>
            <a:prstGeom prst="roundRect">
              <a:avLst>
                <a:gd name="adj" fmla="val 16667"/>
              </a:avLst>
            </a:prstGeom>
            <a:noFill/>
            <a:ln w="28575" cap="flat">
              <a:solidFill>
                <a:srgbClr val="C5D3C4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Arial"/>
                </a:defRPr>
              </a:pPr>
            </a:p>
          </p:txBody>
        </p:sp>
        <p:sp>
          <p:nvSpPr>
            <p:cNvPr id="384" name="variable…"/>
            <p:cNvSpPr txBox="1"/>
            <p:nvPr/>
          </p:nvSpPr>
          <p:spPr>
            <a:xfrm>
              <a:off x="74512" y="119325"/>
              <a:ext cx="6350476" cy="12877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3" tIns="91423" rIns="91423" bIns="91423" numCol="1" anchor="ctr">
              <a:spAutoFit/>
            </a:bodyPr>
            <a:lstStyle/>
            <a:p>
              <a:pPr algn="ctr">
                <a:defRPr b="1" sz="2400">
                  <a:solidFill>
                    <a:srgbClr val="000000"/>
                  </a:solidFill>
                  <a:latin typeface="Proxima Nova"/>
                  <a:ea typeface="Proxima Nova"/>
                  <a:cs typeface="Proxima Nova"/>
                  <a:sym typeface="Proxima Nova"/>
                </a:defRPr>
              </a:pPr>
              <a:r>
                <a:t>variable</a:t>
              </a:r>
            </a:p>
            <a:p>
              <a:pPr algn="ctr">
                <a:defRPr sz="2400">
                  <a:solidFill>
                    <a:srgbClr val="000000"/>
                  </a:solidFill>
                  <a:latin typeface="Proxima Nova"/>
                  <a:ea typeface="Proxima Nova"/>
                  <a:cs typeface="Proxima Nova"/>
                  <a:sym typeface="Proxima Nova"/>
                </a:defRPr>
              </a:pPr>
              <a:r>
                <a:t>A way for code to store information by associating a value with a name</a:t>
              </a:r>
            </a:p>
          </p:txBody>
        </p:sp>
      </p:grpSp>
      <p:sp>
        <p:nvSpPr>
          <p:cNvPr id="386" name="Google Shape;271;p32"/>
          <p:cNvSpPr txBox="1"/>
          <p:nvPr/>
        </p:nvSpPr>
        <p:spPr>
          <a:xfrm>
            <a:off x="3327598" y="1471799"/>
            <a:ext cx="2488803" cy="7289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>
            <a:lvl1pPr algn="ctr">
              <a:defRPr b="1" sz="3600">
                <a:solidFill>
                  <a:schemeClr val="accent1"/>
                </a:solidFill>
                <a:latin typeface="Caveat"/>
                <a:ea typeface="Caveat"/>
                <a:cs typeface="Caveat"/>
                <a:sym typeface="Caveat"/>
              </a:defRPr>
            </a:lvl1pPr>
          </a:lstStyle>
          <a:p>
            <a:pPr/>
            <a:r>
              <a:t>Definition</a:t>
            </a:r>
          </a:p>
        </p:txBody>
      </p:sp>
      <p:grpSp>
        <p:nvGrpSpPr>
          <p:cNvPr id="389" name="Rectangle 2"/>
          <p:cNvGrpSpPr/>
          <p:nvPr/>
        </p:nvGrpSpPr>
        <p:grpSpPr>
          <a:xfrm>
            <a:off x="1143000" y="-18115"/>
            <a:ext cx="6858000" cy="559793"/>
            <a:chOff x="0" y="0"/>
            <a:chExt cx="6858000" cy="559791"/>
          </a:xfrm>
        </p:grpSpPr>
        <p:sp>
          <p:nvSpPr>
            <p:cNvPr id="387" name="Rectangle"/>
            <p:cNvSpPr/>
            <p:nvPr/>
          </p:nvSpPr>
          <p:spPr>
            <a:xfrm>
              <a:off x="0" y="-1"/>
              <a:ext cx="6858000" cy="559793"/>
            </a:xfrm>
            <a:prstGeom prst="rect">
              <a:avLst/>
            </a:prstGeom>
            <a:solidFill>
              <a:srgbClr val="C3D69B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342900">
                <a:defRPr b="1" sz="30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</a:p>
          </p:txBody>
        </p:sp>
        <p:sp>
          <p:nvSpPr>
            <p:cNvPr id="388" name="Variable"/>
            <p:cNvSpPr txBox="1"/>
            <p:nvPr/>
          </p:nvSpPr>
          <p:spPr>
            <a:xfrm>
              <a:off x="34288" y="-1"/>
              <a:ext cx="6789422" cy="5597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normAutofit fontScale="100000" lnSpcReduction="0"/>
            </a:bodyPr>
            <a:lstStyle>
              <a:lvl1pPr algn="ctr" defTabSz="342900">
                <a:defRPr b="1" sz="3000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pPr/>
              <a:r>
                <a:t>Variable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3" name="Google Shape;276;p33"/>
          <p:cNvGrpSpPr/>
          <p:nvPr/>
        </p:nvGrpSpPr>
        <p:grpSpPr>
          <a:xfrm>
            <a:off x="1322250" y="2145300"/>
            <a:ext cx="6499502" cy="1526403"/>
            <a:chOff x="0" y="0"/>
            <a:chExt cx="6499501" cy="1526401"/>
          </a:xfrm>
        </p:grpSpPr>
        <p:sp>
          <p:nvSpPr>
            <p:cNvPr id="391" name="Rounded Rectangle"/>
            <p:cNvSpPr/>
            <p:nvPr/>
          </p:nvSpPr>
          <p:spPr>
            <a:xfrm>
              <a:off x="0" y="0"/>
              <a:ext cx="6499502" cy="1526403"/>
            </a:xfrm>
            <a:prstGeom prst="roundRect">
              <a:avLst>
                <a:gd name="adj" fmla="val 16667"/>
              </a:avLst>
            </a:prstGeom>
            <a:noFill/>
            <a:ln w="28575" cap="flat">
              <a:solidFill>
                <a:srgbClr val="C5D3C4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2400">
                  <a:solidFill>
                    <a:srgbClr val="000000"/>
                  </a:solidFill>
                  <a:latin typeface="Proxima Nova"/>
                  <a:ea typeface="Proxima Nova"/>
                  <a:cs typeface="Proxima Nova"/>
                  <a:sym typeface="Proxima Nova"/>
                </a:defRPr>
              </a:pPr>
            </a:p>
          </p:txBody>
        </p:sp>
        <p:sp>
          <p:nvSpPr>
            <p:cNvPr id="392" name="variable…"/>
            <p:cNvSpPr txBox="1"/>
            <p:nvPr/>
          </p:nvSpPr>
          <p:spPr>
            <a:xfrm>
              <a:off x="74512" y="119325"/>
              <a:ext cx="6350476" cy="12877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3" tIns="91423" rIns="91423" bIns="91423" numCol="1" anchor="ctr">
              <a:spAutoFit/>
            </a:bodyPr>
            <a:lstStyle/>
            <a:p>
              <a:pPr algn="ctr">
                <a:defRPr b="1" sz="2400">
                  <a:solidFill>
                    <a:srgbClr val="000000"/>
                  </a:solidFill>
                  <a:latin typeface="Proxima Nova"/>
                  <a:ea typeface="Proxima Nova"/>
                  <a:cs typeface="Proxima Nova"/>
                  <a:sym typeface="Proxima Nova"/>
                </a:defRPr>
              </a:pPr>
              <a:r>
                <a:t>variable</a:t>
              </a:r>
            </a:p>
            <a:p>
              <a:pPr algn="ctr">
                <a:defRPr sz="2400">
                  <a:solidFill>
                    <a:srgbClr val="000000"/>
                  </a:solidFill>
                  <a:latin typeface="Proxima Nova"/>
                  <a:ea typeface="Proxima Nova"/>
                  <a:cs typeface="Proxima Nova"/>
                  <a:sym typeface="Proxima Nova"/>
                </a:defRPr>
              </a:pPr>
              <a:r>
                <a:t>A way for code to store information by associating a value with a name</a:t>
              </a:r>
            </a:p>
          </p:txBody>
        </p:sp>
      </p:grpSp>
      <p:sp>
        <p:nvSpPr>
          <p:cNvPr id="394" name="Google Shape;277;p33"/>
          <p:cNvSpPr txBox="1"/>
          <p:nvPr/>
        </p:nvSpPr>
        <p:spPr>
          <a:xfrm>
            <a:off x="3327598" y="1471799"/>
            <a:ext cx="2488803" cy="7289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>
            <a:lvl1pPr algn="ctr">
              <a:defRPr b="1" sz="3600">
                <a:solidFill>
                  <a:schemeClr val="accent1"/>
                </a:solidFill>
                <a:latin typeface="Caveat"/>
                <a:ea typeface="Caveat"/>
                <a:cs typeface="Caveat"/>
                <a:sym typeface="Caveat"/>
              </a:defRPr>
            </a:lvl1pPr>
          </a:lstStyle>
          <a:p>
            <a:pPr/>
            <a:r>
              <a:t>Definition</a:t>
            </a:r>
          </a:p>
        </p:txBody>
      </p:sp>
      <p:pic>
        <p:nvPicPr>
          <p:cNvPr id="395" name="Google Shape;278;p33" descr="Google Shape;278;p3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10083735">
            <a:off x="5198676" y="1751858"/>
            <a:ext cx="1102200" cy="880601"/>
          </a:xfrm>
          <a:prstGeom prst="rect">
            <a:avLst/>
          </a:prstGeom>
          <a:ln w="12700">
            <a:miter lim="400000"/>
          </a:ln>
        </p:spPr>
      </p:pic>
      <p:sp>
        <p:nvSpPr>
          <p:cNvPr id="396" name="Google Shape;279;p33"/>
          <p:cNvSpPr txBox="1"/>
          <p:nvPr/>
        </p:nvSpPr>
        <p:spPr>
          <a:xfrm>
            <a:off x="5560724" y="755774"/>
            <a:ext cx="3906556" cy="10972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>
            <a:lvl1pPr>
              <a:defRPr sz="3000">
                <a:solidFill>
                  <a:srgbClr val="000000"/>
                </a:solidFill>
                <a:latin typeface="Caveat"/>
                <a:ea typeface="Caveat"/>
                <a:cs typeface="Caveat"/>
                <a:sym typeface="Caveat"/>
              </a:defRPr>
            </a:lvl1pPr>
          </a:lstStyle>
          <a:p>
            <a:pPr/>
            <a:r>
              <a:t>Think of them as labels for containers!</a:t>
            </a:r>
          </a:p>
        </p:txBody>
      </p:sp>
      <p:grpSp>
        <p:nvGrpSpPr>
          <p:cNvPr id="399" name="Rectangle 2"/>
          <p:cNvGrpSpPr/>
          <p:nvPr/>
        </p:nvGrpSpPr>
        <p:grpSpPr>
          <a:xfrm>
            <a:off x="1143000" y="-18115"/>
            <a:ext cx="6858000" cy="559793"/>
            <a:chOff x="0" y="0"/>
            <a:chExt cx="6858000" cy="559791"/>
          </a:xfrm>
        </p:grpSpPr>
        <p:sp>
          <p:nvSpPr>
            <p:cNvPr id="397" name="Rectangle"/>
            <p:cNvSpPr/>
            <p:nvPr/>
          </p:nvSpPr>
          <p:spPr>
            <a:xfrm>
              <a:off x="0" y="-1"/>
              <a:ext cx="6858000" cy="559793"/>
            </a:xfrm>
            <a:prstGeom prst="rect">
              <a:avLst/>
            </a:prstGeom>
            <a:solidFill>
              <a:srgbClr val="C3D69B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342900">
                <a:defRPr b="1" sz="30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</a:p>
          </p:txBody>
        </p:sp>
        <p:sp>
          <p:nvSpPr>
            <p:cNvPr id="398" name="Variable"/>
            <p:cNvSpPr txBox="1"/>
            <p:nvPr/>
          </p:nvSpPr>
          <p:spPr>
            <a:xfrm>
              <a:off x="34288" y="-1"/>
              <a:ext cx="6789422" cy="5597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normAutofit fontScale="100000" lnSpcReduction="0"/>
            </a:bodyPr>
            <a:lstStyle>
              <a:lvl1pPr algn="ctr" defTabSz="342900">
                <a:defRPr b="1" sz="3000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pPr/>
              <a:r>
                <a:t>Variable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285;p34"/>
          <p:cNvSpPr txBox="1"/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</p:spPr>
        <p:txBody>
          <a:bodyPr/>
          <a:lstStyle/>
          <a:p>
            <a:pPr indent="-355600">
              <a:buSzPts val="2000"/>
              <a:defRPr sz="2000"/>
            </a:pPr>
            <a:r>
              <a:t>When you store information in Python, it becomes a Python </a:t>
            </a:r>
            <a:r>
              <a:rPr b="1"/>
              <a:t>object</a:t>
            </a:r>
          </a:p>
          <a:p>
            <a:pPr lvl="1" marL="914400" indent="-355600">
              <a:buSzPts val="2000"/>
              <a:defRPr sz="2000"/>
            </a:pPr>
            <a:r>
              <a:t>Objects come in different sizes and types (more on types later)</a:t>
            </a:r>
            <a:br/>
          </a:p>
        </p:txBody>
      </p:sp>
      <p:pic>
        <p:nvPicPr>
          <p:cNvPr id="402" name="Google Shape;286;p34" descr="Google Shape;286;p3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505629"/>
            <a:ext cx="9144000" cy="329184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05" name="Rectangle 2"/>
          <p:cNvGrpSpPr/>
          <p:nvPr/>
        </p:nvGrpSpPr>
        <p:grpSpPr>
          <a:xfrm>
            <a:off x="1143000" y="-18115"/>
            <a:ext cx="6858000" cy="559793"/>
            <a:chOff x="0" y="0"/>
            <a:chExt cx="6858000" cy="559791"/>
          </a:xfrm>
        </p:grpSpPr>
        <p:sp>
          <p:nvSpPr>
            <p:cNvPr id="403" name="Rectangle"/>
            <p:cNvSpPr/>
            <p:nvPr/>
          </p:nvSpPr>
          <p:spPr>
            <a:xfrm>
              <a:off x="0" y="-1"/>
              <a:ext cx="6858000" cy="559793"/>
            </a:xfrm>
            <a:prstGeom prst="rect">
              <a:avLst/>
            </a:prstGeom>
            <a:solidFill>
              <a:srgbClr val="C3D69B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342900">
                <a:defRPr b="1" sz="30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</a:p>
          </p:txBody>
        </p:sp>
        <p:sp>
          <p:nvSpPr>
            <p:cNvPr id="404" name="Suitcase Analogy"/>
            <p:cNvSpPr txBox="1"/>
            <p:nvPr/>
          </p:nvSpPr>
          <p:spPr>
            <a:xfrm>
              <a:off x="34288" y="-1"/>
              <a:ext cx="6789422" cy="5597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normAutofit fontScale="100000" lnSpcReduction="0"/>
            </a:bodyPr>
            <a:lstStyle>
              <a:lvl1pPr algn="ctr" defTabSz="342900">
                <a:defRPr b="1" sz="3000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pPr/>
              <a:r>
                <a:t>Suitcase Analogy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292;p35"/>
          <p:cNvSpPr txBox="1"/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</p:spPr>
        <p:txBody>
          <a:bodyPr/>
          <a:lstStyle/>
          <a:p>
            <a:pPr indent="-355600">
              <a:buSzPts val="2000"/>
              <a:defRPr sz="2000"/>
            </a:pPr>
            <a:r>
              <a:t>When you store information in Python, it becomes a Python </a:t>
            </a:r>
            <a:r>
              <a:rPr b="1"/>
              <a:t>object</a:t>
            </a:r>
          </a:p>
          <a:p>
            <a:pPr lvl="1" marL="914400" indent="-355600">
              <a:buSzPts val="2000"/>
              <a:defRPr sz="2000"/>
            </a:pPr>
            <a:r>
              <a:t>Objects come in different sizes and types (more on types later)</a:t>
            </a:r>
            <a:br/>
          </a:p>
        </p:txBody>
      </p:sp>
      <p:pic>
        <p:nvPicPr>
          <p:cNvPr id="408" name="Google Shape;293;p35" descr="Google Shape;293;p3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505629"/>
            <a:ext cx="9144000" cy="3291843"/>
          </a:xfrm>
          <a:prstGeom prst="rect">
            <a:avLst/>
          </a:prstGeom>
          <a:ln w="12700">
            <a:miter lim="400000"/>
          </a:ln>
        </p:spPr>
      </p:pic>
      <p:sp>
        <p:nvSpPr>
          <p:cNvPr id="409" name="Google Shape;294;p35"/>
          <p:cNvSpPr/>
          <p:nvPr/>
        </p:nvSpPr>
        <p:spPr>
          <a:xfrm rot="6354446">
            <a:off x="6850105" y="2689986"/>
            <a:ext cx="1680142" cy="2271479"/>
          </a:xfrm>
          <a:prstGeom prst="wedgeEllipseCallout">
            <a:avLst>
              <a:gd name="adj1" fmla="val -6242"/>
              <a:gd name="adj2" fmla="val 64909"/>
            </a:avLst>
          </a:prstGeom>
          <a:ln w="38100">
            <a:solidFill>
              <a:schemeClr val="accent1"/>
            </a:solidFill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defRPr>
            </a:pPr>
          </a:p>
        </p:txBody>
      </p:sp>
      <p:sp>
        <p:nvSpPr>
          <p:cNvPr id="410" name="Google Shape;295;p35"/>
          <p:cNvSpPr/>
          <p:nvPr/>
        </p:nvSpPr>
        <p:spPr>
          <a:xfrm>
            <a:off x="6159250" y="3251598"/>
            <a:ext cx="114903" cy="127503"/>
          </a:xfrm>
          <a:prstGeom prst="ellipse">
            <a:avLst/>
          </a:prstGeom>
          <a:ln w="28575">
            <a:solidFill>
              <a:schemeClr val="accent1"/>
            </a:solidFill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defRPr>
            </a:pPr>
          </a:p>
        </p:txBody>
      </p:sp>
      <p:sp>
        <p:nvSpPr>
          <p:cNvPr id="411" name="Google Shape;296;p35"/>
          <p:cNvSpPr txBox="1"/>
          <p:nvPr/>
        </p:nvSpPr>
        <p:spPr>
          <a:xfrm>
            <a:off x="7063975" y="3052398"/>
            <a:ext cx="2038277" cy="16560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>
            <a:lvl1pPr>
              <a:defRPr sz="2400">
                <a:solidFill>
                  <a:srgbClr val="000000"/>
                </a:solidFill>
                <a:latin typeface="Caveat"/>
                <a:ea typeface="Caveat"/>
                <a:cs typeface="Caveat"/>
                <a:sym typeface="Caveat"/>
              </a:defRPr>
            </a:lvl1pPr>
          </a:lstStyle>
          <a:p>
            <a:pPr/>
            <a:r>
              <a:t>Python objects are stored on RAM</a:t>
            </a:r>
          </a:p>
        </p:txBody>
      </p:sp>
      <p:grpSp>
        <p:nvGrpSpPr>
          <p:cNvPr id="414" name="Rectangle 2"/>
          <p:cNvGrpSpPr/>
          <p:nvPr/>
        </p:nvGrpSpPr>
        <p:grpSpPr>
          <a:xfrm>
            <a:off x="1143000" y="-18115"/>
            <a:ext cx="6858000" cy="559793"/>
            <a:chOff x="0" y="0"/>
            <a:chExt cx="6858000" cy="559791"/>
          </a:xfrm>
        </p:grpSpPr>
        <p:sp>
          <p:nvSpPr>
            <p:cNvPr id="412" name="Rectangle"/>
            <p:cNvSpPr/>
            <p:nvPr/>
          </p:nvSpPr>
          <p:spPr>
            <a:xfrm>
              <a:off x="0" y="-1"/>
              <a:ext cx="6858000" cy="559793"/>
            </a:xfrm>
            <a:prstGeom prst="rect">
              <a:avLst/>
            </a:prstGeom>
            <a:solidFill>
              <a:srgbClr val="C3D69B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342900">
                <a:defRPr b="1" sz="30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</a:p>
          </p:txBody>
        </p:sp>
        <p:sp>
          <p:nvSpPr>
            <p:cNvPr id="413" name="Suitcase Analogy"/>
            <p:cNvSpPr txBox="1"/>
            <p:nvPr/>
          </p:nvSpPr>
          <p:spPr>
            <a:xfrm>
              <a:off x="34288" y="-1"/>
              <a:ext cx="6789422" cy="5597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normAutofit fontScale="100000" lnSpcReduction="0"/>
            </a:bodyPr>
            <a:lstStyle>
              <a:lvl1pPr algn="ctr" defTabSz="342900">
                <a:defRPr b="1" sz="3000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pPr/>
              <a:r>
                <a:t>Suitcase Analogy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302;p36"/>
          <p:cNvSpPr txBox="1"/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</p:spPr>
        <p:txBody>
          <a:bodyPr/>
          <a:lstStyle/>
          <a:p>
            <a:pPr indent="-355600">
              <a:buSzPts val="2000"/>
              <a:defRPr sz="2000"/>
            </a:pPr>
            <a:r>
              <a:t>When you store information in Python, it becomes a Python </a:t>
            </a:r>
            <a:r>
              <a:rPr b="1"/>
              <a:t>object</a:t>
            </a:r>
          </a:p>
          <a:p>
            <a:pPr lvl="1" marL="914400" indent="-355600">
              <a:buSzPts val="2000"/>
              <a:defRPr sz="2000"/>
            </a:pPr>
            <a:r>
              <a:t>Objects come in different sizes and types (more on types later)</a:t>
            </a:r>
            <a:br/>
          </a:p>
          <a:p>
            <a:pPr indent="-355600">
              <a:buSzPts val="2000"/>
              <a:defRPr sz="2000"/>
            </a:pPr>
            <a:r>
              <a:t>You can think about a Python object as a suitcase stored in your computer’s memory, taking up different amounts of RAM depending on what you’re storing.</a:t>
            </a:r>
            <a:br/>
          </a:p>
        </p:txBody>
      </p:sp>
      <p:pic>
        <p:nvPicPr>
          <p:cNvPr id="417" name="Google Shape;303;p36" descr="Google Shape;303;p3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46825" y="2983200"/>
            <a:ext cx="2087653" cy="1885452"/>
          </a:xfrm>
          <a:prstGeom prst="rect">
            <a:avLst/>
          </a:prstGeom>
          <a:ln w="12700">
            <a:miter lim="400000"/>
          </a:ln>
        </p:spPr>
      </p:pic>
      <p:pic>
        <p:nvPicPr>
          <p:cNvPr id="418" name="Google Shape;304;p36" descr="Google Shape;304;p3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65474" y="3149874"/>
            <a:ext cx="5000551" cy="1645088"/>
          </a:xfrm>
          <a:prstGeom prst="rect">
            <a:avLst/>
          </a:prstGeom>
          <a:ln w="12700">
            <a:miter lim="400000"/>
          </a:ln>
        </p:spPr>
      </p:pic>
      <p:sp>
        <p:nvSpPr>
          <p:cNvPr id="419" name="Google Shape;305;p36"/>
          <p:cNvSpPr/>
          <p:nvPr/>
        </p:nvSpPr>
        <p:spPr>
          <a:xfrm rot="5563531">
            <a:off x="5673195" y="2466467"/>
            <a:ext cx="2044115" cy="2982602"/>
          </a:xfrm>
          <a:prstGeom prst="wedgeEllipseCallout">
            <a:avLst>
              <a:gd name="adj1" fmla="val 4795"/>
              <a:gd name="adj2" fmla="val 60581"/>
            </a:avLst>
          </a:prstGeom>
          <a:ln w="38100">
            <a:solidFill>
              <a:schemeClr val="accent1"/>
            </a:solidFill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defRPr>
            </a:pPr>
          </a:p>
        </p:txBody>
      </p:sp>
      <p:sp>
        <p:nvSpPr>
          <p:cNvPr id="420" name="Google Shape;306;p36"/>
          <p:cNvSpPr/>
          <p:nvPr/>
        </p:nvSpPr>
        <p:spPr>
          <a:xfrm>
            <a:off x="4833763" y="4022418"/>
            <a:ext cx="62703" cy="63603"/>
          </a:xfrm>
          <a:prstGeom prst="ellipse">
            <a:avLst/>
          </a:prstGeom>
          <a:ln w="28575">
            <a:solidFill>
              <a:schemeClr val="accent1"/>
            </a:solidFill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defRPr>
            </a:pPr>
          </a:p>
        </p:txBody>
      </p:sp>
      <p:grpSp>
        <p:nvGrpSpPr>
          <p:cNvPr id="423" name="Rectangle 2"/>
          <p:cNvGrpSpPr/>
          <p:nvPr/>
        </p:nvGrpSpPr>
        <p:grpSpPr>
          <a:xfrm>
            <a:off x="1143000" y="-18115"/>
            <a:ext cx="6858000" cy="559793"/>
            <a:chOff x="0" y="0"/>
            <a:chExt cx="6858000" cy="559791"/>
          </a:xfrm>
        </p:grpSpPr>
        <p:sp>
          <p:nvSpPr>
            <p:cNvPr id="421" name="Rectangle"/>
            <p:cNvSpPr/>
            <p:nvPr/>
          </p:nvSpPr>
          <p:spPr>
            <a:xfrm>
              <a:off x="0" y="-1"/>
              <a:ext cx="6858000" cy="559793"/>
            </a:xfrm>
            <a:prstGeom prst="rect">
              <a:avLst/>
            </a:prstGeom>
            <a:solidFill>
              <a:srgbClr val="C3D69B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342900">
                <a:defRPr b="1" sz="30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</a:p>
          </p:txBody>
        </p:sp>
        <p:sp>
          <p:nvSpPr>
            <p:cNvPr id="422" name="Suitcase Analogy"/>
            <p:cNvSpPr txBox="1"/>
            <p:nvPr/>
          </p:nvSpPr>
          <p:spPr>
            <a:xfrm>
              <a:off x="34288" y="-1"/>
              <a:ext cx="6789422" cy="5597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normAutofit fontScale="100000" lnSpcReduction="0"/>
            </a:bodyPr>
            <a:lstStyle>
              <a:lvl1pPr algn="ctr" defTabSz="342900">
                <a:defRPr b="1" sz="3000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pPr/>
              <a:r>
                <a:t>Suitcase Analogy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16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178;p17"/>
          <p:cNvSpPr txBox="1"/>
          <p:nvPr>
            <p:ph type="title"/>
          </p:nvPr>
        </p:nvSpPr>
        <p:spPr>
          <a:xfrm>
            <a:off x="265500" y="1830475"/>
            <a:ext cx="4045200" cy="1482302"/>
          </a:xfrm>
          <a:prstGeom prst="rect">
            <a:avLst/>
          </a:prstGeom>
        </p:spPr>
        <p:txBody>
          <a:bodyPr/>
          <a:lstStyle/>
          <a:p>
            <a:pPr/>
            <a:r>
              <a:t>Today’s </a:t>
            </a:r>
            <a:br/>
            <a:r>
              <a:t>topics</a:t>
            </a:r>
          </a:p>
        </p:txBody>
      </p:sp>
      <p:sp>
        <p:nvSpPr>
          <p:cNvPr id="285" name="Google Shape;179;p17"/>
          <p:cNvSpPr txBox="1"/>
          <p:nvPr>
            <p:ph type="body" sz="half" idx="1"/>
          </p:nvPr>
        </p:nvSpPr>
        <p:spPr>
          <a:xfrm>
            <a:off x="4785400" y="724074"/>
            <a:ext cx="4199402" cy="3695103"/>
          </a:xfrm>
          <a:prstGeom prst="rect">
            <a:avLst/>
          </a:prstGeom>
        </p:spPr>
        <p:txBody>
          <a:bodyPr anchor="ctr"/>
          <a:lstStyle/>
          <a:p>
            <a:pPr marL="457200" indent="-342900" algn="l">
              <a:lnSpc>
                <a:spcPct val="115000"/>
              </a:lnSpc>
              <a:buClr>
                <a:srgbClr val="585858"/>
              </a:buClr>
              <a:buSzPts val="1800"/>
              <a:buAutoNum type="arabicPeriod" startAt="1"/>
              <a:defRPr sz="1800"/>
            </a:pPr>
            <a:r>
              <a:t>Welcome to Python</a:t>
            </a:r>
          </a:p>
          <a:p>
            <a:pPr lvl="4" marL="0" indent="914400" algn="l">
              <a:lnSpc>
                <a:spcPct val="115000"/>
              </a:lnSpc>
              <a:defRPr sz="1800"/>
            </a:pPr>
            <a:r>
              <a:t>Input, output, process</a:t>
            </a:r>
          </a:p>
          <a:p>
            <a:pPr marL="457200" indent="-342900" algn="l">
              <a:lnSpc>
                <a:spcPct val="115000"/>
              </a:lnSpc>
              <a:buClr>
                <a:srgbClr val="585858"/>
              </a:buClr>
              <a:buSzPts val="1800"/>
              <a:buAutoNum type="arabicPeriod" startAt="1"/>
              <a:defRPr sz="1800"/>
            </a:pPr>
            <a:r>
              <a:t>Variables</a:t>
            </a:r>
            <a:br/>
            <a:r>
              <a:t>	Assignment and retrieval</a:t>
            </a:r>
            <a:br/>
            <a:r>
              <a:t>	Types</a:t>
            </a:r>
          </a:p>
          <a:p>
            <a:pPr marL="457200" indent="-342900" algn="l">
              <a:lnSpc>
                <a:spcPct val="115000"/>
              </a:lnSpc>
              <a:buClr>
                <a:srgbClr val="585858"/>
              </a:buClr>
              <a:buSzPts val="1800"/>
              <a:buAutoNum type="arabicPeriod" startAt="1"/>
              <a:defRPr sz="1800"/>
            </a:pPr>
            <a:r>
              <a:t>Using variables</a:t>
            </a:r>
            <a:br/>
            <a:r>
              <a:t>	In expressions</a:t>
            </a:r>
            <a:br/>
            <a:b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312;p37"/>
          <p:cNvSpPr txBox="1"/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</p:spPr>
        <p:txBody>
          <a:bodyPr/>
          <a:lstStyle/>
          <a:p>
            <a:pPr indent="-355600">
              <a:buSzPts val="2000"/>
              <a:defRPr sz="2000"/>
            </a:pPr>
            <a:r>
              <a:t>You can think about a Python object as a suitcase stored in your computer’s memory.</a:t>
            </a:r>
            <a:br/>
          </a:p>
        </p:txBody>
      </p:sp>
      <p:pic>
        <p:nvPicPr>
          <p:cNvPr id="426" name="Google Shape;313;p37" descr="Google Shape;313;p3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08825" y="2754600"/>
            <a:ext cx="2087653" cy="188545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29" name="Rectangle 2"/>
          <p:cNvGrpSpPr/>
          <p:nvPr/>
        </p:nvGrpSpPr>
        <p:grpSpPr>
          <a:xfrm>
            <a:off x="1143000" y="-18115"/>
            <a:ext cx="6858000" cy="559793"/>
            <a:chOff x="0" y="0"/>
            <a:chExt cx="6858000" cy="559791"/>
          </a:xfrm>
        </p:grpSpPr>
        <p:sp>
          <p:nvSpPr>
            <p:cNvPr id="427" name="Rectangle"/>
            <p:cNvSpPr/>
            <p:nvPr/>
          </p:nvSpPr>
          <p:spPr>
            <a:xfrm>
              <a:off x="0" y="-1"/>
              <a:ext cx="6858000" cy="559793"/>
            </a:xfrm>
            <a:prstGeom prst="rect">
              <a:avLst/>
            </a:prstGeom>
            <a:solidFill>
              <a:srgbClr val="C3D69B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342900">
                <a:defRPr b="1" sz="30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</a:p>
          </p:txBody>
        </p:sp>
        <p:sp>
          <p:nvSpPr>
            <p:cNvPr id="428" name="Suitcase Analogy"/>
            <p:cNvSpPr txBox="1"/>
            <p:nvPr/>
          </p:nvSpPr>
          <p:spPr>
            <a:xfrm>
              <a:off x="34288" y="-1"/>
              <a:ext cx="6789422" cy="5597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normAutofit fontScale="100000" lnSpcReduction="0"/>
            </a:bodyPr>
            <a:lstStyle>
              <a:lvl1pPr algn="ctr" defTabSz="342900">
                <a:defRPr b="1" sz="3000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pPr/>
              <a:r>
                <a:t>Suitcase Analogy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319;p38"/>
          <p:cNvSpPr txBox="1"/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</p:spPr>
        <p:txBody>
          <a:bodyPr/>
          <a:lstStyle/>
          <a:p>
            <a:pPr indent="-355600">
              <a:buSzPts val="2000"/>
              <a:defRPr sz="2000"/>
            </a:pPr>
            <a:r>
              <a:t>A variable is a luggage tag for your suitcase that gives it a name!</a:t>
            </a:r>
            <a:br/>
          </a:p>
        </p:txBody>
      </p:sp>
      <p:pic>
        <p:nvPicPr>
          <p:cNvPr id="432" name="Google Shape;320;p38" descr="Google Shape;320;p3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08825" y="2754600"/>
            <a:ext cx="2087653" cy="1885452"/>
          </a:xfrm>
          <a:prstGeom prst="rect">
            <a:avLst/>
          </a:prstGeom>
          <a:ln w="12700">
            <a:miter lim="400000"/>
          </a:ln>
        </p:spPr>
      </p:pic>
      <p:sp>
        <p:nvSpPr>
          <p:cNvPr id="433" name="Google Shape;321;p38"/>
          <p:cNvSpPr/>
          <p:nvPr/>
        </p:nvSpPr>
        <p:spPr>
          <a:xfrm flipV="1">
            <a:off x="5480625" y="3697325"/>
            <a:ext cx="928202" cy="441302"/>
          </a:xfrm>
          <a:prstGeom prst="line">
            <a:avLst/>
          </a:prstGeom>
          <a:ln w="28575">
            <a:solidFill>
              <a:srgbClr val="585858"/>
            </a:solidFill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434" name="Google Shape;323;p38" descr="Google Shape;323;p3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10800000">
            <a:off x="4446246" y="3867374"/>
            <a:ext cx="1034303" cy="616402"/>
          </a:xfrm>
          <a:prstGeom prst="rect">
            <a:avLst/>
          </a:prstGeom>
          <a:ln w="12700">
            <a:miter lim="400000"/>
          </a:ln>
        </p:spPr>
      </p:pic>
      <p:sp>
        <p:nvSpPr>
          <p:cNvPr id="435" name="Google Shape;324;p38"/>
          <p:cNvSpPr txBox="1"/>
          <p:nvPr/>
        </p:nvSpPr>
        <p:spPr>
          <a:xfrm>
            <a:off x="4446249" y="3931749"/>
            <a:ext cx="1960500" cy="4876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 anchor="ctr">
            <a:spAutoFit/>
          </a:bodyPr>
          <a:lstStyle>
            <a:lvl1pPr>
              <a:defRPr sz="20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name</a:t>
            </a:r>
          </a:p>
        </p:txBody>
      </p:sp>
      <p:grpSp>
        <p:nvGrpSpPr>
          <p:cNvPr id="438" name="Rectangle 2"/>
          <p:cNvGrpSpPr/>
          <p:nvPr/>
        </p:nvGrpSpPr>
        <p:grpSpPr>
          <a:xfrm>
            <a:off x="1143000" y="-18115"/>
            <a:ext cx="6858000" cy="559793"/>
            <a:chOff x="0" y="0"/>
            <a:chExt cx="6858000" cy="559791"/>
          </a:xfrm>
        </p:grpSpPr>
        <p:sp>
          <p:nvSpPr>
            <p:cNvPr id="436" name="Rectangle"/>
            <p:cNvSpPr/>
            <p:nvPr/>
          </p:nvSpPr>
          <p:spPr>
            <a:xfrm>
              <a:off x="0" y="-1"/>
              <a:ext cx="6858000" cy="559793"/>
            </a:xfrm>
            <a:prstGeom prst="rect">
              <a:avLst/>
            </a:prstGeom>
            <a:solidFill>
              <a:srgbClr val="C3D69B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342900">
                <a:defRPr b="1" sz="30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</a:p>
          </p:txBody>
        </p:sp>
        <p:sp>
          <p:nvSpPr>
            <p:cNvPr id="437" name="Suitcase Analogy"/>
            <p:cNvSpPr txBox="1"/>
            <p:nvPr/>
          </p:nvSpPr>
          <p:spPr>
            <a:xfrm>
              <a:off x="34288" y="-1"/>
              <a:ext cx="6789422" cy="5597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normAutofit fontScale="100000" lnSpcReduction="0"/>
            </a:bodyPr>
            <a:lstStyle>
              <a:lvl1pPr algn="ctr" defTabSz="342900">
                <a:defRPr b="1" sz="3000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pPr/>
              <a:r>
                <a:t>Suitcase Analogy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Variable: name that represents a value stored in the computer memory…"/>
          <p:cNvSpPr txBox="1"/>
          <p:nvPr>
            <p:ph type="body" idx="4294967295"/>
          </p:nvPr>
        </p:nvSpPr>
        <p:spPr>
          <a:xfrm>
            <a:off x="981207" y="1200150"/>
            <a:ext cx="7181585" cy="3394472"/>
          </a:xfrm>
          <a:prstGeom prst="rect">
            <a:avLst/>
          </a:prstGeom>
        </p:spPr>
        <p:txBody>
          <a:bodyPr lIns="34289" tIns="34289" rIns="34289" bIns="34289"/>
          <a:lstStyle/>
          <a:p>
            <a:pPr marL="244928" indent="-244928" defTabSz="685800">
              <a:lnSpc>
                <a:spcPct val="100000"/>
              </a:lnSpc>
              <a:spcBef>
                <a:spcPts val="500"/>
              </a:spcBef>
              <a:buClrTx/>
              <a:buSzPct val="100000"/>
              <a:buFont typeface="Arial"/>
              <a:buChar char="•"/>
              <a:defRPr b="1" sz="2000" u="sng"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defRPr>
            </a:pPr>
            <a:r>
              <a:t>Variable</a:t>
            </a:r>
            <a:r>
              <a:rPr u="none"/>
              <a:t>: name that represents a value stored in the computer memory</a:t>
            </a:r>
          </a:p>
          <a:p>
            <a:pPr lvl="1" marL="671512" indent="-214312" defTabSz="685800">
              <a:lnSpc>
                <a:spcPct val="100000"/>
              </a:lnSpc>
              <a:buClrTx/>
              <a:buSzPct val="100000"/>
              <a:buFont typeface="Arial"/>
              <a:buChar char="•"/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defRPr>
            </a:pPr>
            <a:r>
              <a:t>Used to access and manipulate data stored in memory</a:t>
            </a:r>
          </a:p>
          <a:p>
            <a:pPr lvl="1" marL="671512" indent="-214312" defTabSz="685800">
              <a:lnSpc>
                <a:spcPct val="100000"/>
              </a:lnSpc>
              <a:buClrTx/>
              <a:buSzPct val="100000"/>
              <a:buFont typeface="Arial"/>
              <a:buChar char="•"/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defRPr>
            </a:pPr>
            <a:r>
              <a:t>A variable references the value it represents</a:t>
            </a:r>
          </a:p>
          <a:p>
            <a:pPr marL="244928" indent="-244928" defTabSz="685800">
              <a:lnSpc>
                <a:spcPct val="100000"/>
              </a:lnSpc>
              <a:spcBef>
                <a:spcPts val="500"/>
              </a:spcBef>
              <a:buClrTx/>
              <a:buSzPct val="100000"/>
              <a:buFont typeface="Arial"/>
              <a:buChar char="•"/>
              <a:defRPr b="1" sz="2000" u="sng"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defRPr>
            </a:pPr>
            <a:r>
              <a:t>Assignment statement</a:t>
            </a:r>
            <a:r>
              <a:rPr u="none"/>
              <a:t>: used to create a variable and make it reference data</a:t>
            </a:r>
          </a:p>
          <a:p>
            <a:pPr lvl="1" marL="671512" indent="-214312" defTabSz="685800">
              <a:lnSpc>
                <a:spcPct val="100000"/>
              </a:lnSpc>
              <a:buClrTx/>
              <a:buSzPct val="100000"/>
              <a:buFont typeface="Arial"/>
              <a:buChar char="•"/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defRPr>
            </a:pPr>
            <a:r>
              <a:t>General format is 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variable = expression</a:t>
            </a:r>
          </a:p>
          <a:p>
            <a:pPr lvl="2" marL="1074419" indent="-160019" defTabSz="685800">
              <a:lnSpc>
                <a:spcPct val="100000"/>
              </a:lnSpc>
              <a:buClrTx/>
              <a:buSzPct val="100000"/>
              <a:buFont typeface="Arial"/>
              <a:buChar char="•"/>
              <a:defRPr sz="1400"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defRPr>
            </a:pPr>
            <a:r>
              <a:t>Example: 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age = 29</a:t>
            </a:r>
          </a:p>
          <a:p>
            <a:pPr lvl="2" marL="1074419" indent="-160019" defTabSz="685800">
              <a:lnSpc>
                <a:spcPct val="100000"/>
              </a:lnSpc>
              <a:buClrTx/>
              <a:buSzPct val="100000"/>
              <a:buFont typeface="Arial"/>
              <a:buChar char="•"/>
              <a:defRPr sz="1400" u="sng"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defRPr>
            </a:pPr>
            <a:r>
              <a:t>Assignment operator</a:t>
            </a:r>
            <a:r>
              <a:rPr u="none"/>
              <a:t>: the equal sign (=)</a:t>
            </a:r>
          </a:p>
        </p:txBody>
      </p:sp>
      <p:grpSp>
        <p:nvGrpSpPr>
          <p:cNvPr id="443" name="Rectangle 2"/>
          <p:cNvGrpSpPr/>
          <p:nvPr/>
        </p:nvGrpSpPr>
        <p:grpSpPr>
          <a:xfrm>
            <a:off x="1143000" y="-18115"/>
            <a:ext cx="6858000" cy="559793"/>
            <a:chOff x="0" y="0"/>
            <a:chExt cx="6858000" cy="559791"/>
          </a:xfrm>
        </p:grpSpPr>
        <p:sp>
          <p:nvSpPr>
            <p:cNvPr id="441" name="Rectangle"/>
            <p:cNvSpPr/>
            <p:nvPr/>
          </p:nvSpPr>
          <p:spPr>
            <a:xfrm>
              <a:off x="0" y="-1"/>
              <a:ext cx="6858000" cy="559793"/>
            </a:xfrm>
            <a:prstGeom prst="rect">
              <a:avLst/>
            </a:prstGeom>
            <a:solidFill>
              <a:srgbClr val="C3D69B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342900">
                <a:defRPr b="1" sz="30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</a:p>
          </p:txBody>
        </p:sp>
        <p:sp>
          <p:nvSpPr>
            <p:cNvPr id="442" name="Variable"/>
            <p:cNvSpPr txBox="1"/>
            <p:nvPr/>
          </p:nvSpPr>
          <p:spPr>
            <a:xfrm>
              <a:off x="34288" y="-1"/>
              <a:ext cx="6789422" cy="5597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normAutofit fontScale="100000" lnSpcReduction="0"/>
            </a:bodyPr>
            <a:lstStyle>
              <a:lvl1pPr algn="ctr" defTabSz="342900">
                <a:defRPr b="1" sz="3000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pPr/>
              <a:r>
                <a:t>Variable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4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4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4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4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4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44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44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44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440" grpId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In assignment statement, variable receiving value must be on left side…"/>
          <p:cNvSpPr txBox="1"/>
          <p:nvPr>
            <p:ph type="body" idx="4294967295"/>
          </p:nvPr>
        </p:nvSpPr>
        <p:spPr>
          <a:xfrm>
            <a:off x="997808" y="1200150"/>
            <a:ext cx="7148384" cy="3394472"/>
          </a:xfrm>
          <a:prstGeom prst="rect">
            <a:avLst/>
          </a:prstGeom>
        </p:spPr>
        <p:txBody>
          <a:bodyPr lIns="34289" tIns="34289" rIns="34289" bIns="34289"/>
          <a:lstStyle/>
          <a:p>
            <a:pPr marL="257175" indent="-257175" defTabSz="685800">
              <a:lnSpc>
                <a:spcPct val="100000"/>
              </a:lnSpc>
              <a:spcBef>
                <a:spcPts val="500"/>
              </a:spcBef>
              <a:buClrTx/>
              <a:buSzPct val="100000"/>
              <a:buFont typeface="Arial"/>
              <a:buChar char="•"/>
              <a:defRPr b="1" sz="2400"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defRPr>
            </a:pPr>
            <a:r>
              <a:t>In assignment statement, variable receiving value must be on left side</a:t>
            </a:r>
            <a:endParaRPr sz="2000"/>
          </a:p>
          <a:p>
            <a:pPr marL="257175" indent="-257175" defTabSz="685800">
              <a:lnSpc>
                <a:spcPct val="100000"/>
              </a:lnSpc>
              <a:spcBef>
                <a:spcPts val="500"/>
              </a:spcBef>
              <a:buClrTx/>
              <a:buSzPct val="100000"/>
              <a:buFont typeface="Arial"/>
              <a:buChar char="•"/>
              <a:defRPr b="1" sz="2400"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defRPr>
            </a:pPr>
            <a:r>
              <a:t>You can only use a variable if a value is assigned to it</a:t>
            </a:r>
          </a:p>
          <a:p>
            <a:pPr lvl="1" marL="671512" indent="-214312" defTabSz="685800">
              <a:lnSpc>
                <a:spcPct val="100000"/>
              </a:lnSpc>
              <a:buClrTx/>
              <a:buSzPct val="100000"/>
              <a:buFont typeface="Arial"/>
              <a:buChar char="•"/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defRPr>
            </a:pPr>
            <a:r>
              <a:t>my_age = 18</a:t>
            </a:r>
          </a:p>
        </p:txBody>
      </p:sp>
      <p:grpSp>
        <p:nvGrpSpPr>
          <p:cNvPr id="448" name="Rectangle 2"/>
          <p:cNvGrpSpPr/>
          <p:nvPr/>
        </p:nvGrpSpPr>
        <p:grpSpPr>
          <a:xfrm>
            <a:off x="1143000" y="-18115"/>
            <a:ext cx="6858000" cy="559793"/>
            <a:chOff x="0" y="0"/>
            <a:chExt cx="6858000" cy="559791"/>
          </a:xfrm>
        </p:grpSpPr>
        <p:sp>
          <p:nvSpPr>
            <p:cNvPr id="446" name="Rectangle"/>
            <p:cNvSpPr/>
            <p:nvPr/>
          </p:nvSpPr>
          <p:spPr>
            <a:xfrm>
              <a:off x="0" y="-1"/>
              <a:ext cx="6858000" cy="559793"/>
            </a:xfrm>
            <a:prstGeom prst="rect">
              <a:avLst/>
            </a:prstGeom>
            <a:solidFill>
              <a:srgbClr val="C3D69B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342900">
                <a:defRPr b="1" sz="30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</a:p>
          </p:txBody>
        </p:sp>
        <p:sp>
          <p:nvSpPr>
            <p:cNvPr id="447" name="Variable"/>
            <p:cNvSpPr txBox="1"/>
            <p:nvPr/>
          </p:nvSpPr>
          <p:spPr>
            <a:xfrm>
              <a:off x="34288" y="-1"/>
              <a:ext cx="6789422" cy="5597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normAutofit fontScale="100000" lnSpcReduction="0"/>
            </a:bodyPr>
            <a:lstStyle>
              <a:lvl1pPr algn="ctr" defTabSz="342900">
                <a:defRPr b="1" sz="3000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pPr/>
              <a:r>
                <a:t>Variable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4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4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4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4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445" grpId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Rules for naming variables in Python:…"/>
          <p:cNvSpPr txBox="1"/>
          <p:nvPr>
            <p:ph type="body" idx="4294967295"/>
          </p:nvPr>
        </p:nvSpPr>
        <p:spPr>
          <a:xfrm>
            <a:off x="901672" y="968968"/>
            <a:ext cx="7168689" cy="3394473"/>
          </a:xfrm>
          <a:prstGeom prst="rect">
            <a:avLst/>
          </a:prstGeom>
        </p:spPr>
        <p:txBody>
          <a:bodyPr lIns="34289" tIns="34289" rIns="34289" bIns="34289"/>
          <a:lstStyle/>
          <a:p>
            <a:pPr marL="244928" indent="-244928" defTabSz="685800">
              <a:lnSpc>
                <a:spcPct val="100000"/>
              </a:lnSpc>
              <a:spcBef>
                <a:spcPts val="500"/>
              </a:spcBef>
              <a:buClrTx/>
              <a:buSzPct val="100000"/>
              <a:buFont typeface="Arial"/>
              <a:buChar char="•"/>
              <a:defRPr b="1" sz="2000"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defRPr>
            </a:pPr>
            <a:r>
              <a:t>Rules for naming variables in Python:</a:t>
            </a:r>
          </a:p>
          <a:p>
            <a:pPr lvl="1" marL="671512" indent="-214312" defTabSz="685800">
              <a:lnSpc>
                <a:spcPct val="100000"/>
              </a:lnSpc>
              <a:buClrTx/>
              <a:buSzPct val="100000"/>
              <a:buFont typeface="Arial"/>
              <a:buChar char="•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defRPr>
            </a:pPr>
            <a:r>
              <a:t>Variable name cannot be a Python key word </a:t>
            </a:r>
          </a:p>
          <a:p>
            <a:pPr lvl="1" marL="671512" indent="-214312" defTabSz="685800">
              <a:lnSpc>
                <a:spcPct val="100000"/>
              </a:lnSpc>
              <a:buClrTx/>
              <a:buSzPct val="100000"/>
              <a:buFont typeface="Arial"/>
              <a:buChar char="•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defRPr>
            </a:pPr>
            <a:r>
              <a:t>Variable name cannot contain spaces</a:t>
            </a:r>
          </a:p>
          <a:p>
            <a:pPr lvl="1" marL="671512" indent="-214312" defTabSz="685800">
              <a:lnSpc>
                <a:spcPct val="100000"/>
              </a:lnSpc>
              <a:buClrTx/>
              <a:buSzPct val="100000"/>
              <a:buFont typeface="Arial"/>
              <a:buChar char="•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defRPr>
            </a:pPr>
            <a:r>
              <a:t>First character must be a letter or an underscore</a:t>
            </a:r>
          </a:p>
          <a:p>
            <a:pPr lvl="1" marL="671512" indent="-214312" defTabSz="685800">
              <a:lnSpc>
                <a:spcPct val="100000"/>
              </a:lnSpc>
              <a:buClrTx/>
              <a:buSzPct val="100000"/>
              <a:buFont typeface="Arial"/>
              <a:buChar char="•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defRPr>
            </a:pPr>
            <a:r>
              <a:t>After first character may use letters, digits, or underscores</a:t>
            </a:r>
          </a:p>
          <a:p>
            <a:pPr lvl="1" marL="671512" indent="-214312" defTabSz="685800">
              <a:lnSpc>
                <a:spcPct val="100000"/>
              </a:lnSpc>
              <a:buClrTx/>
              <a:buSzPct val="100000"/>
              <a:buFont typeface="Arial"/>
              <a:buChar char="•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defRPr>
            </a:pPr>
            <a:r>
              <a:t>Variable names are case sensitive</a:t>
            </a:r>
          </a:p>
          <a:p>
            <a:pPr marL="244928" indent="-244928" defTabSz="685800">
              <a:lnSpc>
                <a:spcPct val="100000"/>
              </a:lnSpc>
              <a:spcBef>
                <a:spcPts val="500"/>
              </a:spcBef>
              <a:buClrTx/>
              <a:buSzPct val="100000"/>
              <a:buFont typeface="Arial"/>
              <a:buChar char="•"/>
              <a:defRPr b="1" sz="2000"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defRPr>
            </a:pPr>
            <a:r>
              <a:t>Variable name should reflect its use</a:t>
            </a:r>
          </a:p>
          <a:p>
            <a:pPr lvl="1" marL="671512" indent="-214312" defTabSz="685800">
              <a:lnSpc>
                <a:spcPct val="100000"/>
              </a:lnSpc>
              <a:buClrTx/>
              <a:buSzPct val="100000"/>
              <a:buFont typeface="Arial"/>
              <a:buChar char="•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defRPr>
            </a:pPr>
            <a:r>
              <a:t>x = 10 versus my_grade = 10</a:t>
            </a:r>
          </a:p>
        </p:txBody>
      </p:sp>
      <p:grpSp>
        <p:nvGrpSpPr>
          <p:cNvPr id="453" name="Rectangle 2"/>
          <p:cNvGrpSpPr/>
          <p:nvPr/>
        </p:nvGrpSpPr>
        <p:grpSpPr>
          <a:xfrm>
            <a:off x="1143000" y="-18115"/>
            <a:ext cx="6858000" cy="559793"/>
            <a:chOff x="0" y="0"/>
            <a:chExt cx="6858000" cy="559791"/>
          </a:xfrm>
        </p:grpSpPr>
        <p:sp>
          <p:nvSpPr>
            <p:cNvPr id="451" name="Rectangle"/>
            <p:cNvSpPr/>
            <p:nvPr/>
          </p:nvSpPr>
          <p:spPr>
            <a:xfrm>
              <a:off x="0" y="-1"/>
              <a:ext cx="6858000" cy="559793"/>
            </a:xfrm>
            <a:prstGeom prst="rect">
              <a:avLst/>
            </a:prstGeom>
            <a:solidFill>
              <a:srgbClr val="C3D69B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342900">
                <a:defRPr b="1" sz="30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</a:p>
          </p:txBody>
        </p:sp>
        <p:sp>
          <p:nvSpPr>
            <p:cNvPr id="452" name="Variable Naming Rules"/>
            <p:cNvSpPr txBox="1"/>
            <p:nvPr/>
          </p:nvSpPr>
          <p:spPr>
            <a:xfrm>
              <a:off x="34288" y="-1"/>
              <a:ext cx="6789422" cy="5597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normAutofit fontScale="100000" lnSpcReduction="0"/>
            </a:bodyPr>
            <a:lstStyle>
              <a:lvl1pPr algn="ctr" defTabSz="342900">
                <a:defRPr b="1" sz="3000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pPr/>
              <a:r>
                <a:t>Variable Naming Rules</a:t>
              </a:r>
            </a:p>
          </p:txBody>
        </p:sp>
      </p:grpSp>
      <p:sp>
        <p:nvSpPr>
          <p:cNvPr id="454" name="while = 5"/>
          <p:cNvSpPr txBox="1"/>
          <p:nvPr/>
        </p:nvSpPr>
        <p:spPr>
          <a:xfrm>
            <a:off x="7593617" y="1205719"/>
            <a:ext cx="1433172" cy="3835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1900">
                <a:solidFill>
                  <a:schemeClr val="accent2">
                    <a:lumOff val="-2588"/>
                  </a:schemeClr>
                </a:solidFill>
              </a:defRPr>
            </a:lvl1pPr>
          </a:lstStyle>
          <a:p>
            <a:pPr/>
            <a:r>
              <a:t>while = 5</a:t>
            </a:r>
          </a:p>
        </p:txBody>
      </p:sp>
      <p:sp>
        <p:nvSpPr>
          <p:cNvPr id="455" name="Line"/>
          <p:cNvSpPr/>
          <p:nvPr/>
        </p:nvSpPr>
        <p:spPr>
          <a:xfrm flipV="1">
            <a:off x="7591907" y="1147730"/>
            <a:ext cx="1165881" cy="499517"/>
          </a:xfrm>
          <a:prstGeom prst="line">
            <a:avLst/>
          </a:prstGeom>
          <a:ln w="25400">
            <a:solidFill>
              <a:srgbClr val="F20041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456" name="Line"/>
          <p:cNvSpPr/>
          <p:nvPr/>
        </p:nvSpPr>
        <p:spPr>
          <a:xfrm>
            <a:off x="7591907" y="1139693"/>
            <a:ext cx="1165882" cy="515591"/>
          </a:xfrm>
          <a:prstGeom prst="line">
            <a:avLst/>
          </a:prstGeom>
          <a:ln w="25400">
            <a:solidFill>
              <a:srgbClr val="F20041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457" name="my age = 17"/>
          <p:cNvSpPr txBox="1"/>
          <p:nvPr/>
        </p:nvSpPr>
        <p:spPr>
          <a:xfrm>
            <a:off x="7421083" y="1801256"/>
            <a:ext cx="1507529" cy="3835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1900">
                <a:solidFill>
                  <a:schemeClr val="accent2">
                    <a:lumOff val="-2588"/>
                  </a:schemeClr>
                </a:solidFill>
              </a:defRPr>
            </a:lvl1pPr>
          </a:lstStyle>
          <a:p>
            <a:pPr/>
            <a:r>
              <a:t>my age = 17</a:t>
            </a:r>
          </a:p>
        </p:txBody>
      </p:sp>
      <p:sp>
        <p:nvSpPr>
          <p:cNvPr id="458" name="1x = 5.2"/>
          <p:cNvSpPr txBox="1"/>
          <p:nvPr/>
        </p:nvSpPr>
        <p:spPr>
          <a:xfrm>
            <a:off x="7698641" y="2474435"/>
            <a:ext cx="1433171" cy="3835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1900">
                <a:solidFill>
                  <a:schemeClr val="accent2">
                    <a:lumOff val="-2588"/>
                  </a:schemeClr>
                </a:solidFill>
              </a:defRPr>
            </a:lvl1pPr>
          </a:lstStyle>
          <a:p>
            <a:pPr/>
            <a:r>
              <a:t>1x = 5.2</a:t>
            </a:r>
          </a:p>
        </p:txBody>
      </p:sp>
      <p:sp>
        <p:nvSpPr>
          <p:cNvPr id="459" name="Line"/>
          <p:cNvSpPr/>
          <p:nvPr/>
        </p:nvSpPr>
        <p:spPr>
          <a:xfrm flipV="1">
            <a:off x="7629086" y="1743267"/>
            <a:ext cx="1165882" cy="499518"/>
          </a:xfrm>
          <a:prstGeom prst="line">
            <a:avLst/>
          </a:prstGeom>
          <a:ln w="25400">
            <a:solidFill>
              <a:srgbClr val="F20041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460" name="Line"/>
          <p:cNvSpPr/>
          <p:nvPr/>
        </p:nvSpPr>
        <p:spPr>
          <a:xfrm>
            <a:off x="7629086" y="1735230"/>
            <a:ext cx="1165881" cy="515591"/>
          </a:xfrm>
          <a:prstGeom prst="line">
            <a:avLst/>
          </a:prstGeom>
          <a:ln w="25400">
            <a:solidFill>
              <a:srgbClr val="F20041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461" name="Line"/>
          <p:cNvSpPr/>
          <p:nvPr/>
        </p:nvSpPr>
        <p:spPr>
          <a:xfrm flipV="1">
            <a:off x="7629086" y="2416446"/>
            <a:ext cx="1165882" cy="499517"/>
          </a:xfrm>
          <a:prstGeom prst="line">
            <a:avLst/>
          </a:prstGeom>
          <a:ln w="25400">
            <a:solidFill>
              <a:srgbClr val="F20041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462" name="Line"/>
          <p:cNvSpPr/>
          <p:nvPr/>
        </p:nvSpPr>
        <p:spPr>
          <a:xfrm>
            <a:off x="7629086" y="2408409"/>
            <a:ext cx="1165881" cy="515591"/>
          </a:xfrm>
          <a:prstGeom prst="line">
            <a:avLst/>
          </a:prstGeom>
          <a:ln w="25400">
            <a:solidFill>
              <a:srgbClr val="F20041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5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4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4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entr" nodeType="clickEffect" presetSubtype="5" presetID="3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vertical)" transition="in">
                                      <p:cBhvr>
                                        <p:cTn id="16" dur="1000"/>
                                        <p:tgtEl>
                                          <p:spTgt spid="4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Class="entr" nodeType="afterEffect" presetSubtype="5" presetID="3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vertical)" transition="in">
                                      <p:cBhvr>
                                        <p:cTn id="20" dur="1000"/>
                                        <p:tgtEl>
                                          <p:spTgt spid="4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Class="entr" nodeType="afterEffect" presetSubtype="5" presetID="3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vertical)" transition="in">
                                      <p:cBhvr>
                                        <p:cTn id="24" dur="1000"/>
                                        <p:tgtEl>
                                          <p:spTgt spid="4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4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Class="entr" nodeType="clickEffect" presetSubtype="5" presetID="3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vertical)" transition="in">
                                      <p:cBhvr>
                                        <p:cTn id="33" dur="1000"/>
                                        <p:tgtEl>
                                          <p:spTgt spid="4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Class="entr" nodeType="afterEffect" presetSubtype="5" presetID="3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vertical)" transition="in">
                                      <p:cBhvr>
                                        <p:cTn id="37" dur="1000"/>
                                        <p:tgtEl>
                                          <p:spTgt spid="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Class="entr" nodeType="afterEffect" presetSubtype="5" presetID="3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vertical)" transition="in">
                                      <p:cBhvr>
                                        <p:cTn id="41" dur="1000"/>
                                        <p:tgtEl>
                                          <p:spTgt spid="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5" fill="hold"/>
                                        <p:tgtEl>
                                          <p:spTgt spid="4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Class="entr" nodeType="clickEffect" presetSubtype="5" presetID="3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9" fill="hold"/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vertical)" transition="in">
                                      <p:cBhvr>
                                        <p:cTn id="50" dur="500"/>
                                        <p:tgtEl>
                                          <p:spTgt spid="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Class="entr" nodeType="afterEffect" presetSubtype="5" presetID="3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3" fill="hold"/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vertical)" transition="in">
                                      <p:cBhvr>
                                        <p:cTn id="54" dur="500"/>
                                        <p:tgtEl>
                                          <p:spTgt spid="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000"/>
                            </p:stCondLst>
                            <p:childTnLst>
                              <p:par>
                                <p:cTn id="56" presetClass="entr" nodeType="afterEffect" presetSubtype="5" presetID="3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7" fill="hold"/>
                                        <p:tgtEl>
                                          <p:spTgt spid="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vertical)" transition="in">
                                      <p:cBhvr>
                                        <p:cTn id="58" dur="500"/>
                                        <p:tgtEl>
                                          <p:spTgt spid="4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2" fill="hold"/>
                                        <p:tgtEl>
                                          <p:spTgt spid="4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6" fill="hold"/>
                                        <p:tgtEl>
                                          <p:spTgt spid="45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0" fill="hold"/>
                                        <p:tgtEl>
                                          <p:spTgt spid="45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4" fill="hold"/>
                                        <p:tgtEl>
                                          <p:spTgt spid="45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61" grpId="10"/>
      <p:bldP build="whole" bldLvl="1" animBg="1" rev="0" advAuto="0" spid="459" grpId="7"/>
      <p:bldP build="whole" bldLvl="1" animBg="1" rev="0" advAuto="0" spid="460" grpId="6"/>
      <p:bldP build="whole" bldLvl="1" animBg="1" rev="0" advAuto="0" spid="454" grpId="2"/>
      <p:bldP build="whole" bldLvl="1" animBg="1" rev="0" advAuto="0" spid="455" grpId="3"/>
      <p:bldP build="whole" bldLvl="1" animBg="1" rev="0" advAuto="0" spid="456" grpId="4"/>
      <p:bldP build="whole" bldLvl="1" animBg="1" rev="0" advAuto="0" spid="458" grpId="8"/>
      <p:bldP build="whole" bldLvl="1" animBg="1" rev="0" advAuto="0" spid="457" grpId="5"/>
      <p:bldP build="p" bldLvl="5" animBg="1" rev="0" advAuto="0" spid="450" grpId="1"/>
      <p:bldP build="whole" bldLvl="1" animBg="1" rev="0" advAuto="0" spid="462" grpId="9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329;p39"/>
          <p:cNvSpPr txBox="1"/>
          <p:nvPr>
            <p:ph type="title"/>
          </p:nvPr>
        </p:nvSpPr>
        <p:spPr>
          <a:xfrm>
            <a:off x="311699" y="445025"/>
            <a:ext cx="8520602" cy="572702"/>
          </a:xfrm>
          <a:prstGeom prst="rect">
            <a:avLst/>
          </a:prstGeom>
        </p:spPr>
        <p:txBody>
          <a:bodyPr/>
          <a:lstStyle>
            <a:lvl1pPr defTabSz="822958">
              <a:defRPr sz="2500"/>
            </a:lvl1pPr>
          </a:lstStyle>
          <a:p>
            <a:pPr/>
            <a:r>
              <a:t>An example</a:t>
            </a:r>
          </a:p>
        </p:txBody>
      </p:sp>
      <p:sp>
        <p:nvSpPr>
          <p:cNvPr id="465" name="Google Shape;330;p39"/>
          <p:cNvSpPr txBox="1"/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600"/>
              </a:spcBef>
              <a:buSzTx/>
              <a:buNone/>
              <a:defRPr sz="2000"/>
            </a:lvl1pPr>
          </a:lstStyle>
          <a:p>
            <a:pPr/>
            <a:r>
              <a:t>Suppose you’re writing a program that keeps track of the flowers in your garden:</a:t>
            </a:r>
          </a:p>
        </p:txBody>
      </p:sp>
      <p:grpSp>
        <p:nvGrpSpPr>
          <p:cNvPr id="468" name="Rectangle 2"/>
          <p:cNvGrpSpPr/>
          <p:nvPr/>
        </p:nvGrpSpPr>
        <p:grpSpPr>
          <a:xfrm>
            <a:off x="1143000" y="-18115"/>
            <a:ext cx="6858000" cy="559793"/>
            <a:chOff x="0" y="0"/>
            <a:chExt cx="6858000" cy="559791"/>
          </a:xfrm>
        </p:grpSpPr>
        <p:sp>
          <p:nvSpPr>
            <p:cNvPr id="466" name="Rectangle"/>
            <p:cNvSpPr/>
            <p:nvPr/>
          </p:nvSpPr>
          <p:spPr>
            <a:xfrm>
              <a:off x="0" y="-1"/>
              <a:ext cx="6858000" cy="559793"/>
            </a:xfrm>
            <a:prstGeom prst="rect">
              <a:avLst/>
            </a:prstGeom>
            <a:solidFill>
              <a:srgbClr val="C3D69B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342900">
                <a:defRPr b="1" sz="30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</a:p>
          </p:txBody>
        </p:sp>
        <p:sp>
          <p:nvSpPr>
            <p:cNvPr id="467" name="A Variable Example"/>
            <p:cNvSpPr txBox="1"/>
            <p:nvPr/>
          </p:nvSpPr>
          <p:spPr>
            <a:xfrm>
              <a:off x="34288" y="-1"/>
              <a:ext cx="6789422" cy="5597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normAutofit fontScale="100000" lnSpcReduction="0"/>
            </a:bodyPr>
            <a:lstStyle>
              <a:lvl1pPr algn="ctr" defTabSz="342900">
                <a:defRPr b="1" sz="3000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pPr/>
              <a:r>
                <a:t>A Variable Example</a:t>
              </a:r>
            </a:p>
          </p:txBody>
        </p:sp>
      </p:grpSp>
      <p:pic>
        <p:nvPicPr>
          <p:cNvPr id="469" name="garden.jpg" descr="garden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54742" y="1636337"/>
            <a:ext cx="5206128" cy="342953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336;p40"/>
          <p:cNvSpPr txBox="1"/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2000"/>
            </a:pPr>
            <a:r>
              <a:t>Suppose you’re writing a program that keeps track of the flowers in your garden:</a:t>
            </a:r>
            <a:br/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indent="457200">
              <a:spcBef>
                <a:spcPts val="1600"/>
              </a:spcBef>
              <a:buSzTx/>
              <a:buNone/>
              <a:defRPr sz="20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num_flowers = 5</a:t>
            </a:r>
            <a:br/>
          </a:p>
        </p:txBody>
      </p:sp>
      <p:sp>
        <p:nvSpPr>
          <p:cNvPr id="472" name="Google Shape;337;p40"/>
          <p:cNvSpPr/>
          <p:nvPr/>
        </p:nvSpPr>
        <p:spPr>
          <a:xfrm>
            <a:off x="3571199" y="1766698"/>
            <a:ext cx="2" cy="1731600"/>
          </a:xfrm>
          <a:prstGeom prst="line">
            <a:avLst/>
          </a:prstGeom>
          <a:ln>
            <a:solidFill>
              <a:srgbClr val="585858"/>
            </a:solidFill>
          </a:ln>
        </p:spPr>
        <p:txBody>
          <a:bodyPr lIns="45718" tIns="45718" rIns="45718" bIns="45718"/>
          <a:lstStyle/>
          <a:p>
            <a:pPr/>
          </a:p>
        </p:txBody>
      </p:sp>
      <p:grpSp>
        <p:nvGrpSpPr>
          <p:cNvPr id="475" name="Rectangle 2"/>
          <p:cNvGrpSpPr/>
          <p:nvPr/>
        </p:nvGrpSpPr>
        <p:grpSpPr>
          <a:xfrm>
            <a:off x="1143000" y="-18115"/>
            <a:ext cx="6858000" cy="559793"/>
            <a:chOff x="0" y="0"/>
            <a:chExt cx="6858000" cy="559791"/>
          </a:xfrm>
        </p:grpSpPr>
        <p:sp>
          <p:nvSpPr>
            <p:cNvPr id="473" name="Rectangle"/>
            <p:cNvSpPr/>
            <p:nvPr/>
          </p:nvSpPr>
          <p:spPr>
            <a:xfrm>
              <a:off x="0" y="-1"/>
              <a:ext cx="6858000" cy="559793"/>
            </a:xfrm>
            <a:prstGeom prst="rect">
              <a:avLst/>
            </a:prstGeom>
            <a:solidFill>
              <a:srgbClr val="C3D69B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342900">
                <a:defRPr b="1" sz="30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</a:p>
          </p:txBody>
        </p:sp>
        <p:sp>
          <p:nvSpPr>
            <p:cNvPr id="474" name="A Variable Example"/>
            <p:cNvSpPr txBox="1"/>
            <p:nvPr/>
          </p:nvSpPr>
          <p:spPr>
            <a:xfrm>
              <a:off x="34288" y="-1"/>
              <a:ext cx="6789422" cy="5597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normAutofit fontScale="100000" lnSpcReduction="0"/>
            </a:bodyPr>
            <a:lstStyle>
              <a:lvl1pPr algn="ctr" defTabSz="342900">
                <a:defRPr b="1" sz="3000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pPr/>
              <a:r>
                <a:t>A Variable Example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343;p41"/>
          <p:cNvSpPr txBox="1"/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2000"/>
            </a:pPr>
            <a:r>
              <a:t>Suppose you’re writing a program that keeps track of the flowers in your garden:</a:t>
            </a:r>
            <a:br/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indent="457200">
              <a:spcBef>
                <a:spcPts val="1600"/>
              </a:spcBef>
              <a:buSzTx/>
              <a:buNone/>
              <a:defRPr sz="20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num_flowers = 5</a:t>
            </a:r>
            <a:br/>
          </a:p>
        </p:txBody>
      </p:sp>
      <p:pic>
        <p:nvPicPr>
          <p:cNvPr id="478" name="Google Shape;344;p41" descr="Google Shape;344;p4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10800000">
            <a:off x="3975201" y="2034888"/>
            <a:ext cx="2004102" cy="1194377"/>
          </a:xfrm>
          <a:prstGeom prst="rect">
            <a:avLst/>
          </a:prstGeom>
          <a:ln w="12700">
            <a:miter lim="400000"/>
          </a:ln>
        </p:spPr>
      </p:pic>
      <p:sp>
        <p:nvSpPr>
          <p:cNvPr id="479" name="Google Shape;345;p41"/>
          <p:cNvSpPr txBox="1"/>
          <p:nvPr/>
        </p:nvSpPr>
        <p:spPr>
          <a:xfrm>
            <a:off x="3975248" y="2388249"/>
            <a:ext cx="2004001" cy="4876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 anchor="ctr">
            <a:spAutoFit/>
          </a:bodyPr>
          <a:lstStyle>
            <a:lvl1pPr>
              <a:defRPr sz="20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num_flowers</a:t>
            </a:r>
          </a:p>
        </p:txBody>
      </p:sp>
      <p:sp>
        <p:nvSpPr>
          <p:cNvPr id="480" name="Google Shape;346;p41"/>
          <p:cNvSpPr/>
          <p:nvPr/>
        </p:nvSpPr>
        <p:spPr>
          <a:xfrm>
            <a:off x="5979250" y="2632074"/>
            <a:ext cx="1196702" cy="902"/>
          </a:xfrm>
          <a:prstGeom prst="line">
            <a:avLst/>
          </a:prstGeom>
          <a:ln w="28575">
            <a:solidFill>
              <a:srgbClr val="585858"/>
            </a:solidFill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481" name="Google Shape;347;p41" descr="Google Shape;347;p4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175950" y="1931798"/>
            <a:ext cx="1550751" cy="1400552"/>
          </a:xfrm>
          <a:prstGeom prst="rect">
            <a:avLst/>
          </a:prstGeom>
          <a:ln w="12700">
            <a:miter lim="400000"/>
          </a:ln>
        </p:spPr>
      </p:pic>
      <p:sp>
        <p:nvSpPr>
          <p:cNvPr id="482" name="Google Shape;348;p41"/>
          <p:cNvSpPr txBox="1"/>
          <p:nvPr/>
        </p:nvSpPr>
        <p:spPr>
          <a:xfrm>
            <a:off x="7610816" y="2249792"/>
            <a:ext cx="681002" cy="919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 anchor="ctr">
            <a:spAutoFit/>
          </a:bodyPr>
          <a:lstStyle>
            <a:lvl1pPr algn="ctr">
              <a:defRPr sz="4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5</a:t>
            </a:r>
          </a:p>
        </p:txBody>
      </p:sp>
      <p:sp>
        <p:nvSpPr>
          <p:cNvPr id="483" name="Google Shape;349;p41"/>
          <p:cNvSpPr/>
          <p:nvPr/>
        </p:nvSpPr>
        <p:spPr>
          <a:xfrm>
            <a:off x="3571199" y="1766698"/>
            <a:ext cx="2" cy="1731600"/>
          </a:xfrm>
          <a:prstGeom prst="line">
            <a:avLst/>
          </a:prstGeom>
          <a:ln>
            <a:solidFill>
              <a:srgbClr val="585858"/>
            </a:solidFill>
          </a:ln>
        </p:spPr>
        <p:txBody>
          <a:bodyPr lIns="45718" tIns="45718" rIns="45718" bIns="45718"/>
          <a:lstStyle/>
          <a:p>
            <a:pPr/>
          </a:p>
        </p:txBody>
      </p:sp>
      <p:grpSp>
        <p:nvGrpSpPr>
          <p:cNvPr id="486" name="Rectangle 2"/>
          <p:cNvGrpSpPr/>
          <p:nvPr/>
        </p:nvGrpSpPr>
        <p:grpSpPr>
          <a:xfrm>
            <a:off x="1143000" y="-18115"/>
            <a:ext cx="6858000" cy="559793"/>
            <a:chOff x="0" y="0"/>
            <a:chExt cx="6858000" cy="559791"/>
          </a:xfrm>
        </p:grpSpPr>
        <p:sp>
          <p:nvSpPr>
            <p:cNvPr id="484" name="Rectangle"/>
            <p:cNvSpPr/>
            <p:nvPr/>
          </p:nvSpPr>
          <p:spPr>
            <a:xfrm>
              <a:off x="0" y="-1"/>
              <a:ext cx="6858000" cy="559793"/>
            </a:xfrm>
            <a:prstGeom prst="rect">
              <a:avLst/>
            </a:prstGeom>
            <a:solidFill>
              <a:srgbClr val="C3D69B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342900">
                <a:defRPr b="1" sz="30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</a:p>
          </p:txBody>
        </p:sp>
        <p:sp>
          <p:nvSpPr>
            <p:cNvPr id="485" name="A Variable Example"/>
            <p:cNvSpPr txBox="1"/>
            <p:nvPr/>
          </p:nvSpPr>
          <p:spPr>
            <a:xfrm>
              <a:off x="34288" y="-1"/>
              <a:ext cx="6789422" cy="5597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normAutofit fontScale="100000" lnSpcReduction="0"/>
            </a:bodyPr>
            <a:lstStyle>
              <a:lvl1pPr algn="ctr" defTabSz="342900">
                <a:defRPr b="1" sz="3000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pPr/>
              <a:r>
                <a:t>A Variable Example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355;p42"/>
          <p:cNvSpPr txBox="1"/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2000"/>
            </a:pPr>
            <a:r>
              <a:t>Suppose you’re writing a program that keeps track of the flowers in your garden:</a:t>
            </a:r>
            <a:br/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indent="457200">
              <a:spcBef>
                <a:spcPts val="1600"/>
              </a:spcBef>
              <a:buSzTx/>
              <a:buNone/>
              <a:defRPr sz="20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num_flowers = 5</a:t>
            </a:r>
            <a:br/>
          </a:p>
        </p:txBody>
      </p:sp>
      <p:pic>
        <p:nvPicPr>
          <p:cNvPr id="489" name="Google Shape;356;p42" descr="Google Shape;356;p4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10800000">
            <a:off x="3975201" y="2034888"/>
            <a:ext cx="2004102" cy="1194377"/>
          </a:xfrm>
          <a:prstGeom prst="rect">
            <a:avLst/>
          </a:prstGeom>
          <a:ln w="12700">
            <a:miter lim="400000"/>
          </a:ln>
        </p:spPr>
      </p:pic>
      <p:sp>
        <p:nvSpPr>
          <p:cNvPr id="490" name="Google Shape;357;p42"/>
          <p:cNvSpPr txBox="1"/>
          <p:nvPr/>
        </p:nvSpPr>
        <p:spPr>
          <a:xfrm>
            <a:off x="3975248" y="2388249"/>
            <a:ext cx="2004001" cy="4876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 anchor="ctr">
            <a:spAutoFit/>
          </a:bodyPr>
          <a:lstStyle>
            <a:lvl1pPr>
              <a:defRPr sz="20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num_flowers</a:t>
            </a:r>
          </a:p>
        </p:txBody>
      </p:sp>
      <p:sp>
        <p:nvSpPr>
          <p:cNvPr id="491" name="Google Shape;358;p42"/>
          <p:cNvSpPr/>
          <p:nvPr/>
        </p:nvSpPr>
        <p:spPr>
          <a:xfrm>
            <a:off x="5979250" y="2632074"/>
            <a:ext cx="1196702" cy="902"/>
          </a:xfrm>
          <a:prstGeom prst="line">
            <a:avLst/>
          </a:prstGeom>
          <a:ln w="28575">
            <a:solidFill>
              <a:srgbClr val="585858"/>
            </a:solidFill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492" name="Google Shape;359;p42" descr="Google Shape;359;p4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175950" y="1931798"/>
            <a:ext cx="1550751" cy="1400552"/>
          </a:xfrm>
          <a:prstGeom prst="rect">
            <a:avLst/>
          </a:prstGeom>
          <a:ln w="12700">
            <a:miter lim="400000"/>
          </a:ln>
        </p:spPr>
      </p:pic>
      <p:sp>
        <p:nvSpPr>
          <p:cNvPr id="493" name="Google Shape;360;p42"/>
          <p:cNvSpPr/>
          <p:nvPr/>
        </p:nvSpPr>
        <p:spPr>
          <a:xfrm>
            <a:off x="3571199" y="1766698"/>
            <a:ext cx="2" cy="1731600"/>
          </a:xfrm>
          <a:prstGeom prst="line">
            <a:avLst/>
          </a:prstGeom>
          <a:ln>
            <a:solidFill>
              <a:srgbClr val="585858"/>
            </a:solidFill>
          </a:ln>
        </p:spPr>
        <p:txBody>
          <a:bodyPr lIns="45718" tIns="45718" rIns="45718" bIns="45718"/>
          <a:lstStyle/>
          <a:p>
            <a:pPr/>
          </a:p>
        </p:txBody>
      </p:sp>
      <p:grpSp>
        <p:nvGrpSpPr>
          <p:cNvPr id="496" name="Google Shape;361;p42"/>
          <p:cNvGrpSpPr/>
          <p:nvPr/>
        </p:nvGrpSpPr>
        <p:grpSpPr>
          <a:xfrm>
            <a:off x="412762" y="3831965"/>
            <a:ext cx="8419666" cy="946970"/>
            <a:chOff x="0" y="0"/>
            <a:chExt cx="8419665" cy="946969"/>
          </a:xfrm>
        </p:grpSpPr>
        <p:sp>
          <p:nvSpPr>
            <p:cNvPr id="494" name="Rounded Rectangle"/>
            <p:cNvSpPr/>
            <p:nvPr/>
          </p:nvSpPr>
          <p:spPr>
            <a:xfrm>
              <a:off x="0" y="20102"/>
              <a:ext cx="8419666" cy="906764"/>
            </a:xfrm>
            <a:prstGeom prst="roundRect">
              <a:avLst>
                <a:gd name="adj" fmla="val 16667"/>
              </a:avLst>
            </a:prstGeom>
            <a:noFill/>
            <a:ln w="28575" cap="flat">
              <a:solidFill>
                <a:srgbClr val="C5D3C4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Arial"/>
                </a:defRPr>
              </a:pPr>
            </a:p>
          </p:txBody>
        </p:sp>
        <p:sp>
          <p:nvSpPr>
            <p:cNvPr id="495" name="variable assignment…"/>
            <p:cNvSpPr txBox="1"/>
            <p:nvPr/>
          </p:nvSpPr>
          <p:spPr>
            <a:xfrm>
              <a:off x="44263" y="0"/>
              <a:ext cx="8331139" cy="9469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3" tIns="91423" rIns="91423" bIns="91423" numCol="1" anchor="ctr">
              <a:spAutoFit/>
            </a:bodyPr>
            <a:lstStyle/>
            <a:p>
              <a:pPr algn="ctr">
                <a:defRPr b="1" sz="2400">
                  <a:solidFill>
                    <a:srgbClr val="000000"/>
                  </a:solidFill>
                  <a:latin typeface="Proxima Nova"/>
                  <a:ea typeface="Proxima Nova"/>
                  <a:cs typeface="Proxima Nova"/>
                  <a:sym typeface="Proxima Nova"/>
                </a:defRPr>
              </a:pPr>
              <a:r>
                <a:t>variable assignment</a:t>
              </a:r>
            </a:p>
            <a:p>
              <a:pPr algn="ctr">
                <a:defRPr sz="2400">
                  <a:solidFill>
                    <a:srgbClr val="000000"/>
                  </a:solidFill>
                  <a:latin typeface="Proxima Nova"/>
                  <a:ea typeface="Proxima Nova"/>
                  <a:cs typeface="Proxima Nova"/>
                  <a:sym typeface="Proxima Nova"/>
                </a:defRPr>
              </a:pPr>
              <a:r>
                <a:t>The process of associating a name with a value (use the </a:t>
              </a:r>
              <a:r>
                <a:rPr>
                  <a:latin typeface="Courier New"/>
                  <a:ea typeface="Courier New"/>
                  <a:cs typeface="Courier New"/>
                  <a:sym typeface="Courier New"/>
                </a:rPr>
                <a:t>=</a:t>
              </a:r>
              <a:r>
                <a:t>)</a:t>
              </a:r>
            </a:p>
          </p:txBody>
        </p:sp>
      </p:grpSp>
      <p:sp>
        <p:nvSpPr>
          <p:cNvPr id="497" name="Google Shape;363;p42"/>
          <p:cNvSpPr txBox="1"/>
          <p:nvPr/>
        </p:nvSpPr>
        <p:spPr>
          <a:xfrm>
            <a:off x="7610816" y="2249792"/>
            <a:ext cx="681002" cy="919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 anchor="ctr">
            <a:spAutoFit/>
          </a:bodyPr>
          <a:lstStyle>
            <a:lvl1pPr algn="ctr">
              <a:defRPr sz="4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5</a:t>
            </a:r>
          </a:p>
        </p:txBody>
      </p:sp>
      <p:sp>
        <p:nvSpPr>
          <p:cNvPr id="498" name="Google Shape;362;p42"/>
          <p:cNvSpPr txBox="1"/>
          <p:nvPr/>
        </p:nvSpPr>
        <p:spPr>
          <a:xfrm>
            <a:off x="3225775" y="3124100"/>
            <a:ext cx="2692449" cy="7289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>
            <a:lvl1pPr algn="ctr">
              <a:defRPr b="1" sz="3600">
                <a:solidFill>
                  <a:schemeClr val="accent1"/>
                </a:solidFill>
                <a:latin typeface="Caveat"/>
                <a:ea typeface="Caveat"/>
                <a:cs typeface="Caveat"/>
                <a:sym typeface="Caveat"/>
              </a:defRPr>
            </a:lvl1pPr>
          </a:lstStyle>
          <a:p>
            <a:pPr/>
            <a:r>
              <a:t>Definition</a:t>
            </a:r>
          </a:p>
        </p:txBody>
      </p:sp>
      <p:grpSp>
        <p:nvGrpSpPr>
          <p:cNvPr id="501" name="Rectangle 2"/>
          <p:cNvGrpSpPr/>
          <p:nvPr/>
        </p:nvGrpSpPr>
        <p:grpSpPr>
          <a:xfrm>
            <a:off x="1143000" y="-18115"/>
            <a:ext cx="6858000" cy="559793"/>
            <a:chOff x="0" y="0"/>
            <a:chExt cx="6858000" cy="559791"/>
          </a:xfrm>
        </p:grpSpPr>
        <p:sp>
          <p:nvSpPr>
            <p:cNvPr id="499" name="Rectangle"/>
            <p:cNvSpPr/>
            <p:nvPr/>
          </p:nvSpPr>
          <p:spPr>
            <a:xfrm>
              <a:off x="0" y="-1"/>
              <a:ext cx="6858000" cy="559793"/>
            </a:xfrm>
            <a:prstGeom prst="rect">
              <a:avLst/>
            </a:prstGeom>
            <a:solidFill>
              <a:srgbClr val="C3D69B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342900">
                <a:defRPr b="1" sz="30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</a:p>
          </p:txBody>
        </p:sp>
        <p:sp>
          <p:nvSpPr>
            <p:cNvPr id="500" name="A Variable Example"/>
            <p:cNvSpPr txBox="1"/>
            <p:nvPr/>
          </p:nvSpPr>
          <p:spPr>
            <a:xfrm>
              <a:off x="34288" y="-1"/>
              <a:ext cx="6789422" cy="5597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normAutofit fontScale="100000" lnSpcReduction="0"/>
            </a:bodyPr>
            <a:lstStyle>
              <a:lvl1pPr algn="ctr" defTabSz="342900">
                <a:defRPr b="1" sz="3000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pPr/>
              <a:r>
                <a:t>A Variable Example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369;p43"/>
          <p:cNvSpPr txBox="1"/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2000"/>
            </a:pPr>
            <a:r>
              <a:t>Suppose you’re writing a program that keeps track of the flowers in your garden:</a:t>
            </a:r>
            <a:br/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indent="457200">
              <a:spcBef>
                <a:spcPts val="1600"/>
              </a:spcBef>
              <a:buSzTx/>
              <a:buNone/>
              <a:defRPr sz="20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num_flowers = 5</a:t>
            </a:r>
            <a:br/>
          </a:p>
        </p:txBody>
      </p:sp>
      <p:pic>
        <p:nvPicPr>
          <p:cNvPr id="504" name="Google Shape;370;p43" descr="Google Shape;370;p4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10800000">
            <a:off x="3975201" y="2034888"/>
            <a:ext cx="2004102" cy="1194377"/>
          </a:xfrm>
          <a:prstGeom prst="rect">
            <a:avLst/>
          </a:prstGeom>
          <a:ln w="12700">
            <a:miter lim="400000"/>
          </a:ln>
        </p:spPr>
      </p:pic>
      <p:sp>
        <p:nvSpPr>
          <p:cNvPr id="505" name="Google Shape;371;p43"/>
          <p:cNvSpPr txBox="1"/>
          <p:nvPr/>
        </p:nvSpPr>
        <p:spPr>
          <a:xfrm>
            <a:off x="3975248" y="2388249"/>
            <a:ext cx="2004001" cy="4876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 anchor="ctr">
            <a:spAutoFit/>
          </a:bodyPr>
          <a:lstStyle>
            <a:lvl1pPr>
              <a:defRPr sz="20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num_flowers</a:t>
            </a:r>
          </a:p>
        </p:txBody>
      </p:sp>
      <p:sp>
        <p:nvSpPr>
          <p:cNvPr id="506" name="Google Shape;372;p43"/>
          <p:cNvSpPr/>
          <p:nvPr/>
        </p:nvSpPr>
        <p:spPr>
          <a:xfrm>
            <a:off x="5979250" y="2632074"/>
            <a:ext cx="1196702" cy="902"/>
          </a:xfrm>
          <a:prstGeom prst="line">
            <a:avLst/>
          </a:prstGeom>
          <a:ln w="28575">
            <a:solidFill>
              <a:srgbClr val="585858"/>
            </a:solidFill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507" name="Google Shape;373;p43" descr="Google Shape;373;p4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175950" y="1931798"/>
            <a:ext cx="1550751" cy="1400552"/>
          </a:xfrm>
          <a:prstGeom prst="rect">
            <a:avLst/>
          </a:prstGeom>
          <a:ln w="12700">
            <a:miter lim="400000"/>
          </a:ln>
        </p:spPr>
      </p:pic>
      <p:sp>
        <p:nvSpPr>
          <p:cNvPr id="508" name="Google Shape;374;p43"/>
          <p:cNvSpPr/>
          <p:nvPr/>
        </p:nvSpPr>
        <p:spPr>
          <a:xfrm>
            <a:off x="3571199" y="1766698"/>
            <a:ext cx="2" cy="1731600"/>
          </a:xfrm>
          <a:prstGeom prst="line">
            <a:avLst/>
          </a:prstGeom>
          <a:ln>
            <a:solidFill>
              <a:srgbClr val="585858"/>
            </a:solidFill>
          </a:ln>
        </p:spPr>
        <p:txBody>
          <a:bodyPr lIns="45718" tIns="45718" rIns="45718" bIns="45718"/>
          <a:lstStyle/>
          <a:p>
            <a:pPr/>
          </a:p>
        </p:txBody>
      </p:sp>
      <p:grpSp>
        <p:nvGrpSpPr>
          <p:cNvPr id="511" name="Google Shape;375;p43"/>
          <p:cNvGrpSpPr/>
          <p:nvPr/>
        </p:nvGrpSpPr>
        <p:grpSpPr>
          <a:xfrm>
            <a:off x="595324" y="3831965"/>
            <a:ext cx="8429438" cy="946970"/>
            <a:chOff x="0" y="0"/>
            <a:chExt cx="8429437" cy="946969"/>
          </a:xfrm>
        </p:grpSpPr>
        <p:sp>
          <p:nvSpPr>
            <p:cNvPr id="509" name="Rounded Rectangle"/>
            <p:cNvSpPr/>
            <p:nvPr/>
          </p:nvSpPr>
          <p:spPr>
            <a:xfrm>
              <a:off x="0" y="19576"/>
              <a:ext cx="8429438" cy="907817"/>
            </a:xfrm>
            <a:prstGeom prst="roundRect">
              <a:avLst>
                <a:gd name="adj" fmla="val 16667"/>
              </a:avLst>
            </a:prstGeom>
            <a:noFill/>
            <a:ln w="28575" cap="flat">
              <a:solidFill>
                <a:srgbClr val="C5D3C4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Arial"/>
                </a:defRPr>
              </a:pPr>
            </a:p>
          </p:txBody>
        </p:sp>
        <p:sp>
          <p:nvSpPr>
            <p:cNvPr id="510" name="variable assignment…"/>
            <p:cNvSpPr txBox="1"/>
            <p:nvPr/>
          </p:nvSpPr>
          <p:spPr>
            <a:xfrm>
              <a:off x="44315" y="0"/>
              <a:ext cx="8340806" cy="9469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3" tIns="91423" rIns="91423" bIns="91423" numCol="1" anchor="ctr">
              <a:spAutoFit/>
            </a:bodyPr>
            <a:lstStyle/>
            <a:p>
              <a:pPr algn="ctr">
                <a:defRPr b="1" sz="2400">
                  <a:solidFill>
                    <a:srgbClr val="000000"/>
                  </a:solidFill>
                  <a:latin typeface="Proxima Nova"/>
                  <a:ea typeface="Proxima Nova"/>
                  <a:cs typeface="Proxima Nova"/>
                  <a:sym typeface="Proxima Nova"/>
                </a:defRPr>
              </a:pPr>
              <a:r>
                <a:t>variable assignment</a:t>
              </a:r>
            </a:p>
            <a:p>
              <a:pPr algn="ctr">
                <a:defRPr sz="2400">
                  <a:solidFill>
                    <a:srgbClr val="000000"/>
                  </a:solidFill>
                  <a:latin typeface="Proxima Nova"/>
                  <a:ea typeface="Proxima Nova"/>
                  <a:cs typeface="Proxima Nova"/>
                  <a:sym typeface="Proxima Nova"/>
                </a:defRPr>
              </a:pPr>
              <a:r>
                <a:t>The process of associating a name with a value (use the </a:t>
              </a:r>
              <a:r>
                <a:rPr>
                  <a:latin typeface="Courier New"/>
                  <a:ea typeface="Courier New"/>
                  <a:cs typeface="Courier New"/>
                  <a:sym typeface="Courier New"/>
                </a:rPr>
                <a:t>=</a:t>
              </a:r>
              <a:r>
                <a:t>)</a:t>
              </a:r>
            </a:p>
          </p:txBody>
        </p:sp>
      </p:grpSp>
      <p:sp>
        <p:nvSpPr>
          <p:cNvPr id="512" name="Google Shape;377;p43"/>
          <p:cNvSpPr txBox="1"/>
          <p:nvPr/>
        </p:nvSpPr>
        <p:spPr>
          <a:xfrm>
            <a:off x="7610816" y="2249792"/>
            <a:ext cx="681002" cy="919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 anchor="ctr">
            <a:spAutoFit/>
          </a:bodyPr>
          <a:lstStyle>
            <a:lvl1pPr algn="ctr">
              <a:defRPr sz="4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5</a:t>
            </a:r>
          </a:p>
        </p:txBody>
      </p:sp>
      <p:sp>
        <p:nvSpPr>
          <p:cNvPr id="513" name="Google Shape;378;p43"/>
          <p:cNvSpPr txBox="1"/>
          <p:nvPr/>
        </p:nvSpPr>
        <p:spPr>
          <a:xfrm>
            <a:off x="5656024" y="3301900"/>
            <a:ext cx="3878912" cy="5511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>
            <a:lvl1pPr>
              <a:defRPr sz="2400">
                <a:solidFill>
                  <a:srgbClr val="000000"/>
                </a:solidFill>
                <a:latin typeface="Caveat"/>
                <a:ea typeface="Caveat"/>
                <a:cs typeface="Caveat"/>
                <a:sym typeface="Caveat"/>
              </a:defRPr>
            </a:lvl1pPr>
          </a:lstStyle>
          <a:p>
            <a:pPr/>
            <a:r>
              <a:t>i.e. attaching it to the bag</a:t>
            </a:r>
          </a:p>
        </p:txBody>
      </p:sp>
      <p:pic>
        <p:nvPicPr>
          <p:cNvPr id="514" name="Google Shape;379;p43" descr="Google Shape;379;p43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10008082">
            <a:off x="6155697" y="3762283"/>
            <a:ext cx="457759" cy="478065"/>
          </a:xfrm>
          <a:prstGeom prst="rect">
            <a:avLst/>
          </a:prstGeom>
          <a:ln w="12700">
            <a:miter lim="400000"/>
          </a:ln>
        </p:spPr>
      </p:pic>
      <p:sp>
        <p:nvSpPr>
          <p:cNvPr id="515" name="Google Shape;362;p42"/>
          <p:cNvSpPr txBox="1"/>
          <p:nvPr/>
        </p:nvSpPr>
        <p:spPr>
          <a:xfrm>
            <a:off x="3225775" y="3124100"/>
            <a:ext cx="2692449" cy="7289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>
            <a:lvl1pPr algn="ctr">
              <a:defRPr b="1" sz="3600">
                <a:solidFill>
                  <a:schemeClr val="accent1"/>
                </a:solidFill>
                <a:latin typeface="Caveat"/>
                <a:ea typeface="Caveat"/>
                <a:cs typeface="Caveat"/>
                <a:sym typeface="Caveat"/>
              </a:defRPr>
            </a:lvl1pPr>
          </a:lstStyle>
          <a:p>
            <a:pPr/>
            <a:r>
              <a:t>Definition</a:t>
            </a:r>
          </a:p>
        </p:txBody>
      </p:sp>
      <p:grpSp>
        <p:nvGrpSpPr>
          <p:cNvPr id="518" name="Rectangle 2"/>
          <p:cNvGrpSpPr/>
          <p:nvPr/>
        </p:nvGrpSpPr>
        <p:grpSpPr>
          <a:xfrm>
            <a:off x="1143000" y="-18115"/>
            <a:ext cx="6858000" cy="559793"/>
            <a:chOff x="0" y="0"/>
            <a:chExt cx="6858000" cy="559791"/>
          </a:xfrm>
        </p:grpSpPr>
        <p:sp>
          <p:nvSpPr>
            <p:cNvPr id="516" name="Rectangle"/>
            <p:cNvSpPr/>
            <p:nvPr/>
          </p:nvSpPr>
          <p:spPr>
            <a:xfrm>
              <a:off x="0" y="-1"/>
              <a:ext cx="6858000" cy="559793"/>
            </a:xfrm>
            <a:prstGeom prst="rect">
              <a:avLst/>
            </a:prstGeom>
            <a:solidFill>
              <a:srgbClr val="C3D69B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342900">
                <a:defRPr b="1" sz="30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</a:p>
          </p:txBody>
        </p:sp>
        <p:sp>
          <p:nvSpPr>
            <p:cNvPr id="517" name="A Variable Example"/>
            <p:cNvSpPr txBox="1"/>
            <p:nvPr/>
          </p:nvSpPr>
          <p:spPr>
            <a:xfrm>
              <a:off x="34288" y="-1"/>
              <a:ext cx="6789422" cy="5597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normAutofit fontScale="100000" lnSpcReduction="0"/>
            </a:bodyPr>
            <a:lstStyle>
              <a:lvl1pPr algn="ctr" defTabSz="342900">
                <a:defRPr b="1" sz="3000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pPr/>
              <a:r>
                <a:t>A Variable Example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43000" y="676325"/>
            <a:ext cx="6858001" cy="3857626"/>
          </a:xfrm>
          <a:prstGeom prst="rect">
            <a:avLst/>
          </a:prstGeom>
          <a:ln w="12700">
            <a:miter lim="400000"/>
          </a:ln>
        </p:spPr>
      </p:pic>
      <p:pic>
        <p:nvPicPr>
          <p:cNvPr id="288" name="Google Shape;131;p17" descr="Google Shape;131;p1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776027" y="2641193"/>
            <a:ext cx="1664574" cy="1673428"/>
          </a:xfrm>
          <a:prstGeom prst="rect">
            <a:avLst/>
          </a:prstGeom>
          <a:ln w="12700">
            <a:miter lim="400000"/>
          </a:ln>
        </p:spPr>
      </p:pic>
      <p:sp>
        <p:nvSpPr>
          <p:cNvPr id="289" name="Good bye Karel, I’ll see you in my dreams"/>
          <p:cNvSpPr txBox="1"/>
          <p:nvPr/>
        </p:nvSpPr>
        <p:spPr>
          <a:xfrm>
            <a:off x="1003816" y="145461"/>
            <a:ext cx="7802756" cy="419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3000"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/>
            <a:r>
              <a:t>Good bye Karel, I’ll see you in my dreams</a:t>
            </a:r>
          </a:p>
        </p:txBody>
      </p:sp>
      <p:sp>
        <p:nvSpPr>
          <p:cNvPr id="290" name="Thanks for teaching me for, while, if"/>
          <p:cNvSpPr txBox="1"/>
          <p:nvPr/>
        </p:nvSpPr>
        <p:spPr>
          <a:xfrm>
            <a:off x="1222467" y="4645478"/>
            <a:ext cx="6699066" cy="4193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defRPr sz="3000"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defRPr>
            </a:pPr>
            <a:r>
              <a:t>Thanks for teaching me</a:t>
            </a:r>
            <a:r>
              <a:rPr i="1"/>
              <a:t> </a:t>
            </a:r>
            <a:r>
              <a:rPr b="1" i="1">
                <a:solidFill>
                  <a:srgbClr val="0000E6"/>
                </a:solidFill>
              </a:rPr>
              <a:t>for, while, if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385;p44"/>
          <p:cNvSpPr txBox="1"/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2000"/>
            </a:pPr>
            <a:r>
              <a:t>Suppose you’re writing a program that keeps track of the flowers in your garden:</a:t>
            </a:r>
            <a:br/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indent="457200">
              <a:spcBef>
                <a:spcPts val="1600"/>
              </a:spcBef>
              <a:buSzTx/>
              <a:buNone/>
              <a:defRPr b="1" sz="200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num_flowers</a:t>
            </a:r>
            <a:r>
              <a:rPr b="0">
                <a:solidFill>
                  <a:srgbClr val="585858"/>
                </a:solidFill>
              </a:rPr>
              <a:t> = 5</a:t>
            </a:r>
            <a:br>
              <a:rPr b="0">
                <a:solidFill>
                  <a:srgbClr val="585858"/>
                </a:solidFill>
              </a:rPr>
            </a:br>
          </a:p>
        </p:txBody>
      </p:sp>
      <p:pic>
        <p:nvPicPr>
          <p:cNvPr id="521" name="Google Shape;386;p44" descr="Google Shape;386;p4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10800000">
            <a:off x="3975201" y="2034888"/>
            <a:ext cx="2004102" cy="1194377"/>
          </a:xfrm>
          <a:prstGeom prst="rect">
            <a:avLst/>
          </a:prstGeom>
          <a:ln w="12700">
            <a:miter lim="400000"/>
          </a:ln>
        </p:spPr>
      </p:pic>
      <p:sp>
        <p:nvSpPr>
          <p:cNvPr id="522" name="Google Shape;387;p44"/>
          <p:cNvSpPr txBox="1"/>
          <p:nvPr/>
        </p:nvSpPr>
        <p:spPr>
          <a:xfrm>
            <a:off x="3975248" y="2388249"/>
            <a:ext cx="2004001" cy="4876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 anchor="ctr">
            <a:spAutoFit/>
          </a:bodyPr>
          <a:lstStyle>
            <a:lvl1pPr>
              <a:defRPr b="1" sz="2000">
                <a:solidFill>
                  <a:schemeClr val="accen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num_flowers</a:t>
            </a:r>
          </a:p>
        </p:txBody>
      </p:sp>
      <p:sp>
        <p:nvSpPr>
          <p:cNvPr id="523" name="Google Shape;388;p44"/>
          <p:cNvSpPr/>
          <p:nvPr/>
        </p:nvSpPr>
        <p:spPr>
          <a:xfrm>
            <a:off x="5979250" y="2632074"/>
            <a:ext cx="1196702" cy="902"/>
          </a:xfrm>
          <a:prstGeom prst="line">
            <a:avLst/>
          </a:prstGeom>
          <a:ln w="28575">
            <a:solidFill>
              <a:srgbClr val="585858"/>
            </a:solidFill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524" name="Google Shape;389;p44" descr="Google Shape;389;p4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175950" y="1931798"/>
            <a:ext cx="1550751" cy="1400552"/>
          </a:xfrm>
          <a:prstGeom prst="rect">
            <a:avLst/>
          </a:prstGeom>
          <a:ln w="12700">
            <a:miter lim="400000"/>
          </a:ln>
        </p:spPr>
      </p:pic>
      <p:sp>
        <p:nvSpPr>
          <p:cNvPr id="525" name="Google Shape;390;p44"/>
          <p:cNvSpPr txBox="1"/>
          <p:nvPr/>
        </p:nvSpPr>
        <p:spPr>
          <a:xfrm>
            <a:off x="7610816" y="2249792"/>
            <a:ext cx="681002" cy="919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 anchor="ctr">
            <a:spAutoFit/>
          </a:bodyPr>
          <a:lstStyle>
            <a:lvl1pPr algn="ctr">
              <a:defRPr sz="4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5</a:t>
            </a:r>
          </a:p>
        </p:txBody>
      </p:sp>
      <p:sp>
        <p:nvSpPr>
          <p:cNvPr id="526" name="Google Shape;391;p44"/>
          <p:cNvSpPr/>
          <p:nvPr/>
        </p:nvSpPr>
        <p:spPr>
          <a:xfrm>
            <a:off x="3571199" y="1766698"/>
            <a:ext cx="2" cy="1731600"/>
          </a:xfrm>
          <a:prstGeom prst="line">
            <a:avLst/>
          </a:prstGeom>
          <a:ln>
            <a:solidFill>
              <a:srgbClr val="585858"/>
            </a:solidFill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527" name="Google Shape;392;p44" descr="Google Shape;392;p44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flipH="1" rot="5937109">
            <a:off x="4083715" y="2586140"/>
            <a:ext cx="1383020" cy="1444368"/>
          </a:xfrm>
          <a:prstGeom prst="rect">
            <a:avLst/>
          </a:prstGeom>
          <a:ln w="12700">
            <a:miter lim="400000"/>
          </a:ln>
        </p:spPr>
      </p:pic>
      <p:pic>
        <p:nvPicPr>
          <p:cNvPr id="528" name="Google Shape;393;p44" descr="Google Shape;393;p44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15662891">
            <a:off x="1193291" y="2586140"/>
            <a:ext cx="1383019" cy="1444370"/>
          </a:xfrm>
          <a:prstGeom prst="rect">
            <a:avLst/>
          </a:prstGeom>
          <a:ln w="12700">
            <a:miter lim="400000"/>
          </a:ln>
        </p:spPr>
      </p:pic>
      <p:sp>
        <p:nvSpPr>
          <p:cNvPr id="529" name="Google Shape;394;p44"/>
          <p:cNvSpPr txBox="1"/>
          <p:nvPr/>
        </p:nvSpPr>
        <p:spPr>
          <a:xfrm>
            <a:off x="2331598" y="3345900"/>
            <a:ext cx="1884300" cy="10972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>
            <a:lvl1pPr algn="ctr">
              <a:defRPr sz="3000">
                <a:solidFill>
                  <a:srgbClr val="000000"/>
                </a:solidFill>
                <a:latin typeface="Caveat"/>
                <a:ea typeface="Caveat"/>
                <a:cs typeface="Caveat"/>
                <a:sym typeface="Caveat"/>
              </a:defRPr>
            </a:lvl1pPr>
          </a:lstStyle>
          <a:p>
            <a:pPr/>
            <a:r>
              <a:t>variable’s name</a:t>
            </a:r>
          </a:p>
        </p:txBody>
      </p:sp>
      <p:grpSp>
        <p:nvGrpSpPr>
          <p:cNvPr id="532" name="Rectangle 2"/>
          <p:cNvGrpSpPr/>
          <p:nvPr/>
        </p:nvGrpSpPr>
        <p:grpSpPr>
          <a:xfrm>
            <a:off x="1143000" y="-18115"/>
            <a:ext cx="6858000" cy="559793"/>
            <a:chOff x="0" y="0"/>
            <a:chExt cx="6858000" cy="559791"/>
          </a:xfrm>
        </p:grpSpPr>
        <p:sp>
          <p:nvSpPr>
            <p:cNvPr id="530" name="Rectangle"/>
            <p:cNvSpPr/>
            <p:nvPr/>
          </p:nvSpPr>
          <p:spPr>
            <a:xfrm>
              <a:off x="0" y="-1"/>
              <a:ext cx="6858000" cy="559793"/>
            </a:xfrm>
            <a:prstGeom prst="rect">
              <a:avLst/>
            </a:prstGeom>
            <a:solidFill>
              <a:srgbClr val="C3D69B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342900">
                <a:defRPr b="1" sz="30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</a:p>
          </p:txBody>
        </p:sp>
        <p:sp>
          <p:nvSpPr>
            <p:cNvPr id="531" name="A Variable Example"/>
            <p:cNvSpPr txBox="1"/>
            <p:nvPr/>
          </p:nvSpPr>
          <p:spPr>
            <a:xfrm>
              <a:off x="34288" y="-1"/>
              <a:ext cx="6789422" cy="5597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normAutofit fontScale="100000" lnSpcReduction="0"/>
            </a:bodyPr>
            <a:lstStyle>
              <a:lvl1pPr algn="ctr" defTabSz="342900">
                <a:defRPr b="1" sz="3000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pPr/>
              <a:r>
                <a:t>A Variable Example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400;p45"/>
          <p:cNvSpPr txBox="1"/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2000"/>
            </a:pPr>
            <a:r>
              <a:t>Suppose you’re writing a program that keeps track of the flowers in your garden:</a:t>
            </a:r>
            <a:br/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indent="457200">
              <a:spcBef>
                <a:spcPts val="1600"/>
              </a:spcBef>
              <a:buSzTx/>
              <a:buNone/>
              <a:defRPr sz="20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num_flowers = </a:t>
            </a:r>
            <a:r>
              <a:rPr b="1">
                <a:solidFill>
                  <a:schemeClr val="accent1"/>
                </a:solidFill>
              </a:rPr>
              <a:t>5</a:t>
            </a:r>
            <a:br>
              <a:rPr b="1">
                <a:solidFill>
                  <a:schemeClr val="accent1"/>
                </a:solidFill>
              </a:rPr>
            </a:br>
          </a:p>
        </p:txBody>
      </p:sp>
      <p:pic>
        <p:nvPicPr>
          <p:cNvPr id="535" name="Google Shape;401;p45" descr="Google Shape;401;p4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10800000">
            <a:off x="3975201" y="2034888"/>
            <a:ext cx="2004102" cy="1194377"/>
          </a:xfrm>
          <a:prstGeom prst="rect">
            <a:avLst/>
          </a:prstGeom>
          <a:ln w="12700">
            <a:miter lim="400000"/>
          </a:ln>
        </p:spPr>
      </p:pic>
      <p:sp>
        <p:nvSpPr>
          <p:cNvPr id="536" name="Google Shape;402;p45"/>
          <p:cNvSpPr txBox="1"/>
          <p:nvPr/>
        </p:nvSpPr>
        <p:spPr>
          <a:xfrm>
            <a:off x="3975248" y="2388249"/>
            <a:ext cx="2004001" cy="4876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 anchor="ctr">
            <a:spAutoFit/>
          </a:bodyPr>
          <a:lstStyle>
            <a:lvl1pPr>
              <a:defRPr sz="20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num_flowers</a:t>
            </a:r>
          </a:p>
        </p:txBody>
      </p:sp>
      <p:sp>
        <p:nvSpPr>
          <p:cNvPr id="537" name="Google Shape;403;p45"/>
          <p:cNvSpPr/>
          <p:nvPr/>
        </p:nvSpPr>
        <p:spPr>
          <a:xfrm>
            <a:off x="5979250" y="2632074"/>
            <a:ext cx="1196702" cy="902"/>
          </a:xfrm>
          <a:prstGeom prst="line">
            <a:avLst/>
          </a:prstGeom>
          <a:ln w="28575">
            <a:solidFill>
              <a:srgbClr val="585858"/>
            </a:solidFill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538" name="Google Shape;404;p45" descr="Google Shape;404;p4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175950" y="1931798"/>
            <a:ext cx="1550751" cy="1400552"/>
          </a:xfrm>
          <a:prstGeom prst="rect">
            <a:avLst/>
          </a:prstGeom>
          <a:ln w="12700">
            <a:miter lim="400000"/>
          </a:ln>
        </p:spPr>
      </p:pic>
      <p:sp>
        <p:nvSpPr>
          <p:cNvPr id="539" name="Google Shape;405;p45"/>
          <p:cNvSpPr txBox="1"/>
          <p:nvPr/>
        </p:nvSpPr>
        <p:spPr>
          <a:xfrm>
            <a:off x="7610816" y="2249792"/>
            <a:ext cx="681002" cy="919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 anchor="ctr">
            <a:spAutoFit/>
          </a:bodyPr>
          <a:lstStyle>
            <a:lvl1pPr algn="ctr">
              <a:defRPr sz="4800">
                <a:solidFill>
                  <a:schemeClr val="accen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5</a:t>
            </a:r>
          </a:p>
        </p:txBody>
      </p:sp>
      <p:sp>
        <p:nvSpPr>
          <p:cNvPr id="540" name="Google Shape;406;p45"/>
          <p:cNvSpPr/>
          <p:nvPr/>
        </p:nvSpPr>
        <p:spPr>
          <a:xfrm>
            <a:off x="3571199" y="1766698"/>
            <a:ext cx="2" cy="1731600"/>
          </a:xfrm>
          <a:prstGeom prst="line">
            <a:avLst/>
          </a:prstGeom>
          <a:ln>
            <a:solidFill>
              <a:srgbClr val="585858"/>
            </a:solidFill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541" name="Google Shape;407;p45" descr="Google Shape;407;p45"/>
          <p:cNvPicPr>
            <a:picLocks noChangeAspect="1"/>
          </p:cNvPicPr>
          <p:nvPr/>
        </p:nvPicPr>
        <p:blipFill>
          <a:blip r:embed="rId4">
            <a:extLst/>
          </a:blip>
          <a:srcRect l="0" t="0" r="0" b="15718"/>
          <a:stretch>
            <a:fillRect/>
          </a:stretch>
        </p:blipFill>
        <p:spPr>
          <a:xfrm flipH="1" rot="7140456">
            <a:off x="5821884" y="2812707"/>
            <a:ext cx="2094781" cy="2187704"/>
          </a:xfrm>
          <a:prstGeom prst="rect">
            <a:avLst/>
          </a:prstGeom>
          <a:ln w="12700">
            <a:miter lim="400000"/>
          </a:ln>
        </p:spPr>
      </p:pic>
      <p:sp>
        <p:nvSpPr>
          <p:cNvPr id="542" name="Google Shape;408;p45"/>
          <p:cNvSpPr txBox="1"/>
          <p:nvPr/>
        </p:nvSpPr>
        <p:spPr>
          <a:xfrm>
            <a:off x="3975198" y="3594699"/>
            <a:ext cx="1884300" cy="10972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/>
          <a:p>
            <a:pPr algn="ctr">
              <a:defRPr sz="3000">
                <a:solidFill>
                  <a:srgbClr val="000000"/>
                </a:solidFill>
                <a:latin typeface="Caveat"/>
                <a:ea typeface="Caveat"/>
                <a:cs typeface="Caveat"/>
                <a:sym typeface="Caveat"/>
              </a:defRPr>
            </a:pPr>
            <a:r>
              <a:t>variable’s</a:t>
            </a:r>
          </a:p>
          <a:p>
            <a:pPr algn="ctr">
              <a:defRPr sz="3000">
                <a:solidFill>
                  <a:srgbClr val="000000"/>
                </a:solidFill>
                <a:latin typeface="Caveat"/>
                <a:ea typeface="Caveat"/>
                <a:cs typeface="Caveat"/>
                <a:sym typeface="Caveat"/>
              </a:defRPr>
            </a:pPr>
            <a:r>
              <a:t>value</a:t>
            </a:r>
          </a:p>
        </p:txBody>
      </p:sp>
      <p:pic>
        <p:nvPicPr>
          <p:cNvPr id="543" name="Google Shape;409;p45" descr="Google Shape;409;p45"/>
          <p:cNvPicPr>
            <a:picLocks noChangeAspect="1"/>
          </p:cNvPicPr>
          <p:nvPr/>
        </p:nvPicPr>
        <p:blipFill>
          <a:blip r:embed="rId4">
            <a:extLst/>
          </a:blip>
          <a:srcRect l="0" t="0" r="0" b="15718"/>
          <a:stretch>
            <a:fillRect/>
          </a:stretch>
        </p:blipFill>
        <p:spPr>
          <a:xfrm rot="16181417">
            <a:off x="2351303" y="2606262"/>
            <a:ext cx="1627442" cy="169962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46" name="Rectangle 2"/>
          <p:cNvGrpSpPr/>
          <p:nvPr/>
        </p:nvGrpSpPr>
        <p:grpSpPr>
          <a:xfrm>
            <a:off x="1143000" y="-18115"/>
            <a:ext cx="6858000" cy="559793"/>
            <a:chOff x="0" y="0"/>
            <a:chExt cx="6858000" cy="559791"/>
          </a:xfrm>
        </p:grpSpPr>
        <p:sp>
          <p:nvSpPr>
            <p:cNvPr id="544" name="Rectangle"/>
            <p:cNvSpPr/>
            <p:nvPr/>
          </p:nvSpPr>
          <p:spPr>
            <a:xfrm>
              <a:off x="0" y="-1"/>
              <a:ext cx="6858000" cy="559793"/>
            </a:xfrm>
            <a:prstGeom prst="rect">
              <a:avLst/>
            </a:prstGeom>
            <a:solidFill>
              <a:srgbClr val="C3D69B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342900">
                <a:defRPr b="1" sz="30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</a:p>
          </p:txBody>
        </p:sp>
        <p:sp>
          <p:nvSpPr>
            <p:cNvPr id="545" name="A Variable Example"/>
            <p:cNvSpPr txBox="1"/>
            <p:nvPr/>
          </p:nvSpPr>
          <p:spPr>
            <a:xfrm>
              <a:off x="34288" y="-1"/>
              <a:ext cx="6789422" cy="5597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normAutofit fontScale="100000" lnSpcReduction="0"/>
            </a:bodyPr>
            <a:lstStyle>
              <a:lvl1pPr algn="ctr" defTabSz="342900">
                <a:defRPr b="1" sz="3000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pPr/>
              <a:r>
                <a:t>A Variable Example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415;p46"/>
          <p:cNvSpPr txBox="1"/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2000"/>
            </a:pPr>
            <a:r>
              <a:t>Suppose you’re writing a program that keeps track of the flowers in your garden:</a:t>
            </a:r>
            <a:br/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indent="457200">
              <a:spcBef>
                <a:spcPts val="1600"/>
              </a:spcBef>
              <a:buSzTx/>
              <a:buNone/>
              <a:defRPr sz="20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num_flowers = 5</a:t>
            </a:r>
            <a:br/>
          </a:p>
        </p:txBody>
      </p:sp>
      <p:pic>
        <p:nvPicPr>
          <p:cNvPr id="549" name="Google Shape;416;p46" descr="Google Shape;416;p4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10800000">
            <a:off x="3975201" y="2034888"/>
            <a:ext cx="2004102" cy="1194377"/>
          </a:xfrm>
          <a:prstGeom prst="rect">
            <a:avLst/>
          </a:prstGeom>
          <a:ln w="12700">
            <a:miter lim="400000"/>
          </a:ln>
        </p:spPr>
      </p:pic>
      <p:sp>
        <p:nvSpPr>
          <p:cNvPr id="550" name="Google Shape;417;p46"/>
          <p:cNvSpPr txBox="1"/>
          <p:nvPr/>
        </p:nvSpPr>
        <p:spPr>
          <a:xfrm>
            <a:off x="3975248" y="2388249"/>
            <a:ext cx="2004001" cy="4876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 anchor="ctr">
            <a:spAutoFit/>
          </a:bodyPr>
          <a:lstStyle>
            <a:lvl1pPr>
              <a:defRPr sz="20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num_flowers</a:t>
            </a:r>
          </a:p>
        </p:txBody>
      </p:sp>
      <p:sp>
        <p:nvSpPr>
          <p:cNvPr id="551" name="Google Shape;418;p46"/>
          <p:cNvSpPr/>
          <p:nvPr/>
        </p:nvSpPr>
        <p:spPr>
          <a:xfrm>
            <a:off x="5979250" y="2632074"/>
            <a:ext cx="1196702" cy="902"/>
          </a:xfrm>
          <a:prstGeom prst="line">
            <a:avLst/>
          </a:prstGeom>
          <a:ln w="28575">
            <a:solidFill>
              <a:srgbClr val="585858"/>
            </a:solidFill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552" name="Google Shape;419;p46" descr="Google Shape;419;p4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175950" y="1931798"/>
            <a:ext cx="1550751" cy="1400552"/>
          </a:xfrm>
          <a:prstGeom prst="rect">
            <a:avLst/>
          </a:prstGeom>
          <a:ln w="12700">
            <a:miter lim="400000"/>
          </a:ln>
        </p:spPr>
      </p:pic>
      <p:sp>
        <p:nvSpPr>
          <p:cNvPr id="553" name="Google Shape;420;p46"/>
          <p:cNvSpPr txBox="1"/>
          <p:nvPr/>
        </p:nvSpPr>
        <p:spPr>
          <a:xfrm>
            <a:off x="7610816" y="2249792"/>
            <a:ext cx="681002" cy="919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 anchor="ctr">
            <a:spAutoFit/>
          </a:bodyPr>
          <a:lstStyle>
            <a:lvl1pPr algn="ctr">
              <a:defRPr sz="4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5</a:t>
            </a:r>
          </a:p>
        </p:txBody>
      </p:sp>
      <p:sp>
        <p:nvSpPr>
          <p:cNvPr id="554" name="Google Shape;421;p46"/>
          <p:cNvSpPr/>
          <p:nvPr/>
        </p:nvSpPr>
        <p:spPr>
          <a:xfrm>
            <a:off x="3571199" y="1766698"/>
            <a:ext cx="2" cy="1731600"/>
          </a:xfrm>
          <a:prstGeom prst="line">
            <a:avLst/>
          </a:prstGeom>
          <a:ln>
            <a:solidFill>
              <a:srgbClr val="585858"/>
            </a:solidFill>
          </a:ln>
        </p:spPr>
        <p:txBody>
          <a:bodyPr lIns="45718" tIns="45718" rIns="45718" bIns="45718"/>
          <a:lstStyle/>
          <a:p>
            <a:pPr/>
          </a:p>
        </p:txBody>
      </p:sp>
      <p:grpSp>
        <p:nvGrpSpPr>
          <p:cNvPr id="557" name="Rectangle 2"/>
          <p:cNvGrpSpPr/>
          <p:nvPr/>
        </p:nvGrpSpPr>
        <p:grpSpPr>
          <a:xfrm>
            <a:off x="1143000" y="-18115"/>
            <a:ext cx="6858000" cy="559793"/>
            <a:chOff x="0" y="0"/>
            <a:chExt cx="6858000" cy="559791"/>
          </a:xfrm>
        </p:grpSpPr>
        <p:sp>
          <p:nvSpPr>
            <p:cNvPr id="555" name="Rectangle"/>
            <p:cNvSpPr/>
            <p:nvPr/>
          </p:nvSpPr>
          <p:spPr>
            <a:xfrm>
              <a:off x="0" y="-1"/>
              <a:ext cx="6858000" cy="559793"/>
            </a:xfrm>
            <a:prstGeom prst="rect">
              <a:avLst/>
            </a:prstGeom>
            <a:solidFill>
              <a:srgbClr val="C3D69B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342900">
                <a:defRPr b="1" sz="30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</a:p>
          </p:txBody>
        </p:sp>
        <p:sp>
          <p:nvSpPr>
            <p:cNvPr id="556" name="A Variable Example"/>
            <p:cNvSpPr txBox="1"/>
            <p:nvPr/>
          </p:nvSpPr>
          <p:spPr>
            <a:xfrm>
              <a:off x="34288" y="-1"/>
              <a:ext cx="6789422" cy="5597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normAutofit fontScale="100000" lnSpcReduction="0"/>
            </a:bodyPr>
            <a:lstStyle>
              <a:lvl1pPr algn="ctr" defTabSz="342900">
                <a:defRPr b="1" sz="3000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pPr/>
              <a:r>
                <a:t>A Variable Example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427;p47"/>
          <p:cNvSpPr txBox="1"/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2000"/>
            </a:pPr>
            <a:r>
              <a:t>Suppose you’re writing a program that keeps track of the flowers in your garden:</a:t>
            </a:r>
            <a:br/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indent="457200">
              <a:spcBef>
                <a:spcPts val="1600"/>
              </a:spcBef>
              <a:buSzTx/>
              <a:buNone/>
              <a:defRPr sz="20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num_flowers = 5</a:t>
            </a:r>
            <a:br/>
            <a:r>
              <a:t>   num_picked = 2</a:t>
            </a:r>
            <a:br/>
          </a:p>
        </p:txBody>
      </p:sp>
      <p:pic>
        <p:nvPicPr>
          <p:cNvPr id="560" name="Google Shape;428;p47" descr="Google Shape;428;p4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10800000">
            <a:off x="5042001" y="1780102"/>
            <a:ext cx="1495053" cy="890997"/>
          </a:xfrm>
          <a:prstGeom prst="rect">
            <a:avLst/>
          </a:prstGeom>
          <a:ln w="12700">
            <a:miter lim="400000"/>
          </a:ln>
        </p:spPr>
      </p:pic>
      <p:sp>
        <p:nvSpPr>
          <p:cNvPr id="561" name="Google Shape;429;p47"/>
          <p:cNvSpPr txBox="1"/>
          <p:nvPr/>
        </p:nvSpPr>
        <p:spPr>
          <a:xfrm>
            <a:off x="5042036" y="2026265"/>
            <a:ext cx="1494902" cy="3987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 anchor="ctr">
            <a:spAutoFit/>
          </a:bodyPr>
          <a:lstStyle>
            <a:lvl1pPr>
              <a:defRPr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num_flowers</a:t>
            </a:r>
          </a:p>
        </p:txBody>
      </p:sp>
      <p:sp>
        <p:nvSpPr>
          <p:cNvPr id="562" name="Google Shape;430;p47"/>
          <p:cNvSpPr/>
          <p:nvPr/>
        </p:nvSpPr>
        <p:spPr>
          <a:xfrm>
            <a:off x="6536935" y="2093417"/>
            <a:ext cx="1141380" cy="102546"/>
          </a:xfrm>
          <a:prstGeom prst="line">
            <a:avLst/>
          </a:prstGeom>
          <a:ln w="28575">
            <a:solidFill>
              <a:srgbClr val="585858"/>
            </a:solidFill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563" name="Google Shape;431;p47" descr="Google Shape;431;p4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429772" y="1703198"/>
            <a:ext cx="1156856" cy="1044802"/>
          </a:xfrm>
          <a:prstGeom prst="rect">
            <a:avLst/>
          </a:prstGeom>
          <a:ln w="12700">
            <a:miter lim="400000"/>
          </a:ln>
        </p:spPr>
      </p:pic>
      <p:sp>
        <p:nvSpPr>
          <p:cNvPr id="564" name="Google Shape;432;p47"/>
          <p:cNvSpPr txBox="1"/>
          <p:nvPr/>
        </p:nvSpPr>
        <p:spPr>
          <a:xfrm>
            <a:off x="7754155" y="1823660"/>
            <a:ext cx="507902" cy="919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 anchor="ctr">
            <a:spAutoFit/>
          </a:bodyPr>
          <a:lstStyle>
            <a:lvl1pPr algn="ctr">
              <a:defRPr sz="4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5</a:t>
            </a:r>
          </a:p>
        </p:txBody>
      </p:sp>
      <p:sp>
        <p:nvSpPr>
          <p:cNvPr id="565" name="Google Shape;433;p47"/>
          <p:cNvSpPr/>
          <p:nvPr/>
        </p:nvSpPr>
        <p:spPr>
          <a:xfrm>
            <a:off x="4637999" y="1766698"/>
            <a:ext cx="2" cy="1731600"/>
          </a:xfrm>
          <a:prstGeom prst="line">
            <a:avLst/>
          </a:prstGeom>
          <a:ln>
            <a:solidFill>
              <a:srgbClr val="585858"/>
            </a:solidFill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566" name="Google Shape;434;p47" descr="Google Shape;434;p4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10800000">
            <a:off x="5042025" y="2963728"/>
            <a:ext cx="1495053" cy="890997"/>
          </a:xfrm>
          <a:prstGeom prst="rect">
            <a:avLst/>
          </a:prstGeom>
          <a:ln w="12700">
            <a:miter lim="400000"/>
          </a:ln>
        </p:spPr>
      </p:pic>
      <p:sp>
        <p:nvSpPr>
          <p:cNvPr id="567" name="Google Shape;435;p47"/>
          <p:cNvSpPr txBox="1"/>
          <p:nvPr/>
        </p:nvSpPr>
        <p:spPr>
          <a:xfrm>
            <a:off x="5042062" y="3209889"/>
            <a:ext cx="1494902" cy="3987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 anchor="ctr">
            <a:spAutoFit/>
          </a:bodyPr>
          <a:lstStyle>
            <a:lvl1pPr>
              <a:defRPr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num_picked</a:t>
            </a:r>
          </a:p>
        </p:txBody>
      </p:sp>
      <p:pic>
        <p:nvPicPr>
          <p:cNvPr id="568" name="Google Shape;436;p47" descr="Google Shape;436;p4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429772" y="2886823"/>
            <a:ext cx="1156856" cy="1044802"/>
          </a:xfrm>
          <a:prstGeom prst="rect">
            <a:avLst/>
          </a:prstGeom>
          <a:ln w="12700">
            <a:miter lim="400000"/>
          </a:ln>
        </p:spPr>
      </p:pic>
      <p:sp>
        <p:nvSpPr>
          <p:cNvPr id="569" name="Google Shape;437;p47"/>
          <p:cNvSpPr txBox="1"/>
          <p:nvPr/>
        </p:nvSpPr>
        <p:spPr>
          <a:xfrm>
            <a:off x="7754180" y="3007286"/>
            <a:ext cx="507902" cy="919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 anchor="ctr">
            <a:spAutoFit/>
          </a:bodyPr>
          <a:lstStyle>
            <a:lvl1pPr algn="ctr">
              <a:defRPr sz="4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570" name="Google Shape;438;p47"/>
          <p:cNvSpPr/>
          <p:nvPr/>
        </p:nvSpPr>
        <p:spPr>
          <a:xfrm>
            <a:off x="6536962" y="3277044"/>
            <a:ext cx="1141354" cy="102545"/>
          </a:xfrm>
          <a:prstGeom prst="line">
            <a:avLst/>
          </a:prstGeom>
          <a:ln w="28575">
            <a:solidFill>
              <a:srgbClr val="585858"/>
            </a:solidFill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grpSp>
        <p:nvGrpSpPr>
          <p:cNvPr id="573" name="Rectangle 2"/>
          <p:cNvGrpSpPr/>
          <p:nvPr/>
        </p:nvGrpSpPr>
        <p:grpSpPr>
          <a:xfrm>
            <a:off x="1143000" y="-18115"/>
            <a:ext cx="6858000" cy="559793"/>
            <a:chOff x="0" y="0"/>
            <a:chExt cx="6858000" cy="559791"/>
          </a:xfrm>
        </p:grpSpPr>
        <p:sp>
          <p:nvSpPr>
            <p:cNvPr id="571" name="Rectangle"/>
            <p:cNvSpPr/>
            <p:nvPr/>
          </p:nvSpPr>
          <p:spPr>
            <a:xfrm>
              <a:off x="0" y="-1"/>
              <a:ext cx="6858000" cy="559793"/>
            </a:xfrm>
            <a:prstGeom prst="rect">
              <a:avLst/>
            </a:prstGeom>
            <a:solidFill>
              <a:srgbClr val="C3D69B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342900">
                <a:defRPr b="1" sz="30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</a:p>
          </p:txBody>
        </p:sp>
        <p:sp>
          <p:nvSpPr>
            <p:cNvPr id="572" name="A Variable Example"/>
            <p:cNvSpPr txBox="1"/>
            <p:nvPr/>
          </p:nvSpPr>
          <p:spPr>
            <a:xfrm>
              <a:off x="34288" y="-1"/>
              <a:ext cx="6789422" cy="5597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normAutofit fontScale="100000" lnSpcReduction="0"/>
            </a:bodyPr>
            <a:lstStyle>
              <a:lvl1pPr algn="ctr" defTabSz="342900">
                <a:defRPr b="1" sz="3000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pPr/>
              <a:r>
                <a:t>A Variable Example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444;p48"/>
          <p:cNvSpPr txBox="1"/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2000"/>
            </a:pPr>
            <a:r>
              <a:t>Suppose you’re writing a program that keeps track of the flowers in your garden:</a:t>
            </a:r>
            <a:br/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indent="457200">
              <a:spcBef>
                <a:spcPts val="1600"/>
              </a:spcBef>
              <a:buSzTx/>
              <a:buNone/>
              <a:defRPr sz="20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num_flowers = 5</a:t>
            </a:r>
            <a:br/>
            <a:r>
              <a:t>   num_picked = 2</a:t>
            </a:r>
            <a:br/>
            <a:r>
              <a:t>   num_flowers = num_flowers – num_picked</a:t>
            </a:r>
            <a:br/>
          </a:p>
        </p:txBody>
      </p:sp>
      <p:grpSp>
        <p:nvGrpSpPr>
          <p:cNvPr id="578" name="Rectangle 2"/>
          <p:cNvGrpSpPr/>
          <p:nvPr/>
        </p:nvGrpSpPr>
        <p:grpSpPr>
          <a:xfrm>
            <a:off x="1143000" y="-18115"/>
            <a:ext cx="6858000" cy="559793"/>
            <a:chOff x="0" y="0"/>
            <a:chExt cx="6858000" cy="559791"/>
          </a:xfrm>
        </p:grpSpPr>
        <p:sp>
          <p:nvSpPr>
            <p:cNvPr id="576" name="Rectangle"/>
            <p:cNvSpPr/>
            <p:nvPr/>
          </p:nvSpPr>
          <p:spPr>
            <a:xfrm>
              <a:off x="0" y="-1"/>
              <a:ext cx="6858000" cy="559793"/>
            </a:xfrm>
            <a:prstGeom prst="rect">
              <a:avLst/>
            </a:prstGeom>
            <a:solidFill>
              <a:srgbClr val="C3D69B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342900">
                <a:defRPr b="1" sz="30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</a:p>
          </p:txBody>
        </p:sp>
        <p:sp>
          <p:nvSpPr>
            <p:cNvPr id="577" name="A Variable Example"/>
            <p:cNvSpPr txBox="1"/>
            <p:nvPr/>
          </p:nvSpPr>
          <p:spPr>
            <a:xfrm>
              <a:off x="34288" y="-1"/>
              <a:ext cx="6789422" cy="5597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normAutofit fontScale="100000" lnSpcReduction="0"/>
            </a:bodyPr>
            <a:lstStyle>
              <a:lvl1pPr algn="ctr" defTabSz="342900">
                <a:defRPr b="1" sz="3000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pPr/>
              <a:r>
                <a:t>A Variable Example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450;p49"/>
          <p:cNvSpPr txBox="1"/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2000"/>
            </a:pPr>
            <a:r>
              <a:t>Suppose you’re writing a program that keeps track of the flowers in your garden:</a:t>
            </a:r>
            <a:br/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indent="457200">
              <a:spcBef>
                <a:spcPts val="1600"/>
              </a:spcBef>
              <a:buSzTx/>
              <a:buNone/>
              <a:defRPr sz="20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num_flowers = 5</a:t>
            </a:r>
            <a:br/>
            <a:r>
              <a:t>   num_picked = 2</a:t>
            </a:r>
            <a:br/>
            <a:r>
              <a:t>   num_flowers = num_flowers – num_picked</a:t>
            </a:r>
            <a:br/>
          </a:p>
        </p:txBody>
      </p:sp>
      <p:grpSp>
        <p:nvGrpSpPr>
          <p:cNvPr id="583" name="Rectangle 2"/>
          <p:cNvGrpSpPr/>
          <p:nvPr/>
        </p:nvGrpSpPr>
        <p:grpSpPr>
          <a:xfrm>
            <a:off x="1143000" y="-18115"/>
            <a:ext cx="6858000" cy="559793"/>
            <a:chOff x="0" y="0"/>
            <a:chExt cx="6858000" cy="559791"/>
          </a:xfrm>
        </p:grpSpPr>
        <p:sp>
          <p:nvSpPr>
            <p:cNvPr id="581" name="Rectangle"/>
            <p:cNvSpPr/>
            <p:nvPr/>
          </p:nvSpPr>
          <p:spPr>
            <a:xfrm>
              <a:off x="0" y="-1"/>
              <a:ext cx="6858000" cy="559793"/>
            </a:xfrm>
            <a:prstGeom prst="rect">
              <a:avLst/>
            </a:prstGeom>
            <a:solidFill>
              <a:srgbClr val="C3D69B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342900">
                <a:defRPr b="1" sz="30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</a:p>
          </p:txBody>
        </p:sp>
        <p:sp>
          <p:nvSpPr>
            <p:cNvPr id="582" name="A Variable Example"/>
            <p:cNvSpPr txBox="1"/>
            <p:nvPr/>
          </p:nvSpPr>
          <p:spPr>
            <a:xfrm>
              <a:off x="34288" y="-1"/>
              <a:ext cx="6789422" cy="5597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normAutofit fontScale="100000" lnSpcReduction="0"/>
            </a:bodyPr>
            <a:lstStyle>
              <a:lvl1pPr algn="ctr" defTabSz="342900">
                <a:defRPr b="1" sz="3000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pPr/>
              <a:r>
                <a:t>A Variable Example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457;p50"/>
          <p:cNvSpPr txBox="1"/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2000"/>
            </a:pPr>
            <a:r>
              <a:t>Suppose you’re writing a program that keeps track of the flowers in your garden:</a:t>
            </a:r>
          </a:p>
          <a:p>
            <a:pPr marL="0" indent="0">
              <a:spcBef>
                <a:spcPts val="1600"/>
              </a:spcBef>
              <a:buSzTx/>
              <a:buNone/>
              <a:defRPr sz="100"/>
            </a:pPr>
          </a:p>
          <a:p>
            <a:pPr marL="0" indent="0">
              <a:spcBef>
                <a:spcPts val="1600"/>
              </a:spcBef>
              <a:buSzTx/>
              <a:buNone/>
              <a:defRPr sz="14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num_flowers = 5</a:t>
            </a:r>
            <a:br/>
            <a:r>
              <a:t>  num_picked = 2</a:t>
            </a:r>
            <a:br/>
            <a:r>
              <a:t>  num_flowers = num_flowers – num_picked</a:t>
            </a:r>
            <a:br/>
          </a:p>
        </p:txBody>
      </p:sp>
      <p:pic>
        <p:nvPicPr>
          <p:cNvPr id="586" name="Google Shape;458;p50" descr="Google Shape;458;p5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10800000">
            <a:off x="5042001" y="1780102"/>
            <a:ext cx="1495053" cy="890997"/>
          </a:xfrm>
          <a:prstGeom prst="rect">
            <a:avLst/>
          </a:prstGeom>
          <a:ln w="12700">
            <a:miter lim="400000"/>
          </a:ln>
        </p:spPr>
      </p:pic>
      <p:sp>
        <p:nvSpPr>
          <p:cNvPr id="587" name="Google Shape;459;p50"/>
          <p:cNvSpPr txBox="1"/>
          <p:nvPr/>
        </p:nvSpPr>
        <p:spPr>
          <a:xfrm>
            <a:off x="5042036" y="2026265"/>
            <a:ext cx="1494902" cy="3987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 anchor="ctr">
            <a:spAutoFit/>
          </a:bodyPr>
          <a:lstStyle>
            <a:lvl1pPr>
              <a:defRPr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num_flowers</a:t>
            </a:r>
          </a:p>
        </p:txBody>
      </p:sp>
      <p:sp>
        <p:nvSpPr>
          <p:cNvPr id="588" name="Google Shape;460;p50"/>
          <p:cNvSpPr/>
          <p:nvPr/>
        </p:nvSpPr>
        <p:spPr>
          <a:xfrm>
            <a:off x="6536935" y="2225641"/>
            <a:ext cx="892800" cy="2"/>
          </a:xfrm>
          <a:prstGeom prst="line">
            <a:avLst/>
          </a:prstGeom>
          <a:ln w="28575">
            <a:solidFill>
              <a:srgbClr val="585858"/>
            </a:solidFill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589" name="Google Shape;462;p50"/>
          <p:cNvSpPr/>
          <p:nvPr/>
        </p:nvSpPr>
        <p:spPr>
          <a:xfrm>
            <a:off x="4790399" y="1766698"/>
            <a:ext cx="2" cy="1731600"/>
          </a:xfrm>
          <a:prstGeom prst="line">
            <a:avLst/>
          </a:prstGeom>
          <a:ln>
            <a:solidFill>
              <a:srgbClr val="585858"/>
            </a:solidFill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590" name="Google Shape;463;p50" descr="Google Shape;463;p5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10800000">
            <a:off x="5042025" y="2963728"/>
            <a:ext cx="1495053" cy="890997"/>
          </a:xfrm>
          <a:prstGeom prst="rect">
            <a:avLst/>
          </a:prstGeom>
          <a:ln w="12700">
            <a:miter lim="400000"/>
          </a:ln>
        </p:spPr>
      </p:pic>
      <p:sp>
        <p:nvSpPr>
          <p:cNvPr id="591" name="Google Shape;464;p50"/>
          <p:cNvSpPr txBox="1"/>
          <p:nvPr/>
        </p:nvSpPr>
        <p:spPr>
          <a:xfrm>
            <a:off x="5042062" y="3209889"/>
            <a:ext cx="1494902" cy="3987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 anchor="ctr">
            <a:spAutoFit/>
          </a:bodyPr>
          <a:lstStyle>
            <a:lvl1pPr>
              <a:defRPr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num_picked</a:t>
            </a:r>
          </a:p>
        </p:txBody>
      </p:sp>
      <p:pic>
        <p:nvPicPr>
          <p:cNvPr id="592" name="Google Shape;465;p50" descr="Google Shape;465;p50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429772" y="2886823"/>
            <a:ext cx="1156856" cy="1044802"/>
          </a:xfrm>
          <a:prstGeom prst="rect">
            <a:avLst/>
          </a:prstGeom>
          <a:ln w="12700">
            <a:miter lim="400000"/>
          </a:ln>
        </p:spPr>
      </p:pic>
      <p:sp>
        <p:nvSpPr>
          <p:cNvPr id="593" name="Google Shape;466;p50"/>
          <p:cNvSpPr txBox="1"/>
          <p:nvPr/>
        </p:nvSpPr>
        <p:spPr>
          <a:xfrm>
            <a:off x="7754180" y="3007286"/>
            <a:ext cx="507902" cy="919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 anchor="ctr">
            <a:spAutoFit/>
          </a:bodyPr>
          <a:lstStyle>
            <a:lvl1pPr algn="ctr">
              <a:defRPr sz="4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594" name="Google Shape;467;p50"/>
          <p:cNvSpPr/>
          <p:nvPr/>
        </p:nvSpPr>
        <p:spPr>
          <a:xfrm>
            <a:off x="6536962" y="3277044"/>
            <a:ext cx="1141354" cy="102545"/>
          </a:xfrm>
          <a:prstGeom prst="line">
            <a:avLst/>
          </a:prstGeom>
          <a:ln w="28575">
            <a:solidFill>
              <a:srgbClr val="585858"/>
            </a:solidFill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595" name="Google Shape;468;p50" descr="Google Shape;468;p50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15662891">
            <a:off x="1664941" y="2901214"/>
            <a:ext cx="1383019" cy="1444370"/>
          </a:xfrm>
          <a:prstGeom prst="rect">
            <a:avLst/>
          </a:prstGeom>
          <a:ln w="12700">
            <a:miter lim="400000"/>
          </a:ln>
        </p:spPr>
      </p:pic>
      <p:sp>
        <p:nvSpPr>
          <p:cNvPr id="596" name="Google Shape;469;p50"/>
          <p:cNvSpPr txBox="1"/>
          <p:nvPr/>
        </p:nvSpPr>
        <p:spPr>
          <a:xfrm>
            <a:off x="2803249" y="3660973"/>
            <a:ext cx="2939195" cy="10972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>
            <a:lvl1pPr algn="ctr">
              <a:defRPr sz="3000">
                <a:solidFill>
                  <a:srgbClr val="000000"/>
                </a:solidFill>
                <a:latin typeface="Caveat"/>
                <a:ea typeface="Caveat"/>
                <a:cs typeface="Caveat"/>
                <a:sym typeface="Caveat"/>
              </a:defRPr>
            </a:lvl1pPr>
          </a:lstStyle>
          <a:p>
            <a:pPr/>
            <a:r>
              <a:t>variable assignment!</a:t>
            </a:r>
          </a:p>
        </p:txBody>
      </p:sp>
      <p:pic>
        <p:nvPicPr>
          <p:cNvPr id="597" name="Google Shape;470;p50" descr="Google Shape;470;p50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429772" y="1703198"/>
            <a:ext cx="1156856" cy="1044802"/>
          </a:xfrm>
          <a:prstGeom prst="rect">
            <a:avLst/>
          </a:prstGeom>
          <a:ln w="12700">
            <a:miter lim="400000"/>
          </a:ln>
        </p:spPr>
      </p:pic>
      <p:sp>
        <p:nvSpPr>
          <p:cNvPr id="598" name="Google Shape;471;p50"/>
          <p:cNvSpPr txBox="1"/>
          <p:nvPr/>
        </p:nvSpPr>
        <p:spPr>
          <a:xfrm>
            <a:off x="7754155" y="1823660"/>
            <a:ext cx="507902" cy="919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 anchor="ctr">
            <a:spAutoFit/>
          </a:bodyPr>
          <a:lstStyle>
            <a:lvl1pPr algn="ctr">
              <a:defRPr sz="4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5</a:t>
            </a:r>
          </a:p>
        </p:txBody>
      </p:sp>
      <p:grpSp>
        <p:nvGrpSpPr>
          <p:cNvPr id="601" name="Rectangle 2"/>
          <p:cNvGrpSpPr/>
          <p:nvPr/>
        </p:nvGrpSpPr>
        <p:grpSpPr>
          <a:xfrm>
            <a:off x="1143000" y="-18115"/>
            <a:ext cx="6858000" cy="559793"/>
            <a:chOff x="0" y="0"/>
            <a:chExt cx="6858000" cy="559791"/>
          </a:xfrm>
        </p:grpSpPr>
        <p:sp>
          <p:nvSpPr>
            <p:cNvPr id="599" name="Rectangle"/>
            <p:cNvSpPr/>
            <p:nvPr/>
          </p:nvSpPr>
          <p:spPr>
            <a:xfrm>
              <a:off x="0" y="-1"/>
              <a:ext cx="6858000" cy="559793"/>
            </a:xfrm>
            <a:prstGeom prst="rect">
              <a:avLst/>
            </a:prstGeom>
            <a:solidFill>
              <a:srgbClr val="C3D69B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342900">
                <a:defRPr b="1" sz="30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</a:p>
          </p:txBody>
        </p:sp>
        <p:sp>
          <p:nvSpPr>
            <p:cNvPr id="600" name="A Variable Example"/>
            <p:cNvSpPr txBox="1"/>
            <p:nvPr/>
          </p:nvSpPr>
          <p:spPr>
            <a:xfrm>
              <a:off x="34288" y="-1"/>
              <a:ext cx="6789422" cy="5597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normAutofit fontScale="100000" lnSpcReduction="0"/>
            </a:bodyPr>
            <a:lstStyle>
              <a:lvl1pPr algn="ctr" defTabSz="342900">
                <a:defRPr b="1" sz="3000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pPr/>
              <a:r>
                <a:t>A Variable Example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477;p51"/>
          <p:cNvSpPr txBox="1"/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2000"/>
            </a:pPr>
            <a:r>
              <a:t>Suppose you’re writing a program that keeps track of the flowers in your garden:</a:t>
            </a:r>
          </a:p>
          <a:p>
            <a:pPr marL="0" indent="0">
              <a:spcBef>
                <a:spcPts val="1600"/>
              </a:spcBef>
              <a:buSzTx/>
              <a:buNone/>
              <a:defRPr sz="100"/>
            </a:pPr>
          </a:p>
          <a:p>
            <a:pPr marL="0" indent="0">
              <a:spcBef>
                <a:spcPts val="1600"/>
              </a:spcBef>
              <a:buSzTx/>
              <a:buNone/>
              <a:defRPr sz="14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num_flowers = 5</a:t>
            </a:r>
            <a:br/>
            <a:r>
              <a:t>  num_picked = 2</a:t>
            </a:r>
            <a:br/>
            <a:r>
              <a:t>  num_flowers = num_flowers – num_picked</a:t>
            </a:r>
            <a:br/>
          </a:p>
        </p:txBody>
      </p:sp>
      <p:pic>
        <p:nvPicPr>
          <p:cNvPr id="604" name="Google Shape;478;p51" descr="Google Shape;478;p5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10800000">
            <a:off x="5042001" y="1780102"/>
            <a:ext cx="1495053" cy="890997"/>
          </a:xfrm>
          <a:prstGeom prst="rect">
            <a:avLst/>
          </a:prstGeom>
          <a:ln w="12700">
            <a:miter lim="400000"/>
          </a:ln>
        </p:spPr>
      </p:pic>
      <p:sp>
        <p:nvSpPr>
          <p:cNvPr id="605" name="Google Shape;479;p51"/>
          <p:cNvSpPr txBox="1"/>
          <p:nvPr/>
        </p:nvSpPr>
        <p:spPr>
          <a:xfrm>
            <a:off x="5042036" y="2026265"/>
            <a:ext cx="1494902" cy="3987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 anchor="ctr">
            <a:spAutoFit/>
          </a:bodyPr>
          <a:lstStyle>
            <a:lvl1pPr>
              <a:defRPr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num_flowers</a:t>
            </a:r>
          </a:p>
        </p:txBody>
      </p:sp>
      <p:sp>
        <p:nvSpPr>
          <p:cNvPr id="606" name="Google Shape;480;p51"/>
          <p:cNvSpPr/>
          <p:nvPr/>
        </p:nvSpPr>
        <p:spPr>
          <a:xfrm>
            <a:off x="6536935" y="2225641"/>
            <a:ext cx="892800" cy="2"/>
          </a:xfrm>
          <a:prstGeom prst="line">
            <a:avLst/>
          </a:prstGeom>
          <a:ln w="28575">
            <a:solidFill>
              <a:srgbClr val="585858"/>
            </a:solidFill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607" name="Google Shape;482;p51"/>
          <p:cNvSpPr/>
          <p:nvPr/>
        </p:nvSpPr>
        <p:spPr>
          <a:xfrm>
            <a:off x="4790399" y="1766698"/>
            <a:ext cx="2" cy="1731600"/>
          </a:xfrm>
          <a:prstGeom prst="line">
            <a:avLst/>
          </a:prstGeom>
          <a:ln>
            <a:solidFill>
              <a:srgbClr val="585858"/>
            </a:solidFill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608" name="Google Shape;483;p51" descr="Google Shape;483;p5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10800000">
            <a:off x="5042025" y="2963728"/>
            <a:ext cx="1495053" cy="890997"/>
          </a:xfrm>
          <a:prstGeom prst="rect">
            <a:avLst/>
          </a:prstGeom>
          <a:ln w="12700">
            <a:miter lim="400000"/>
          </a:ln>
        </p:spPr>
      </p:pic>
      <p:sp>
        <p:nvSpPr>
          <p:cNvPr id="609" name="Google Shape;484;p51"/>
          <p:cNvSpPr txBox="1"/>
          <p:nvPr/>
        </p:nvSpPr>
        <p:spPr>
          <a:xfrm>
            <a:off x="5042062" y="3209889"/>
            <a:ext cx="1494902" cy="3987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 anchor="ctr">
            <a:spAutoFit/>
          </a:bodyPr>
          <a:lstStyle>
            <a:lvl1pPr>
              <a:defRPr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num_picked</a:t>
            </a:r>
          </a:p>
        </p:txBody>
      </p:sp>
      <p:pic>
        <p:nvPicPr>
          <p:cNvPr id="610" name="Google Shape;485;p51" descr="Google Shape;485;p5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429772" y="2886823"/>
            <a:ext cx="1156856" cy="1044802"/>
          </a:xfrm>
          <a:prstGeom prst="rect">
            <a:avLst/>
          </a:prstGeom>
          <a:ln w="12700">
            <a:miter lim="400000"/>
          </a:ln>
        </p:spPr>
      </p:pic>
      <p:sp>
        <p:nvSpPr>
          <p:cNvPr id="611" name="Google Shape;486;p51"/>
          <p:cNvSpPr txBox="1"/>
          <p:nvPr/>
        </p:nvSpPr>
        <p:spPr>
          <a:xfrm>
            <a:off x="7754180" y="3007286"/>
            <a:ext cx="507902" cy="919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 anchor="ctr">
            <a:spAutoFit/>
          </a:bodyPr>
          <a:lstStyle>
            <a:lvl1pPr algn="ctr">
              <a:defRPr sz="4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612" name="Google Shape;487;p51"/>
          <p:cNvSpPr/>
          <p:nvPr/>
        </p:nvSpPr>
        <p:spPr>
          <a:xfrm>
            <a:off x="6536962" y="3277044"/>
            <a:ext cx="1141354" cy="102545"/>
          </a:xfrm>
          <a:prstGeom prst="line">
            <a:avLst/>
          </a:prstGeom>
          <a:ln w="28575">
            <a:solidFill>
              <a:srgbClr val="585858"/>
            </a:solidFill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613" name="Google Shape;488;p51"/>
          <p:cNvSpPr txBox="1"/>
          <p:nvPr/>
        </p:nvSpPr>
        <p:spPr>
          <a:xfrm>
            <a:off x="568449" y="3778525"/>
            <a:ext cx="6261756" cy="10972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/>
          <a:p>
            <a:pPr algn="ctr">
              <a:defRPr sz="3000">
                <a:solidFill>
                  <a:srgbClr val="000000"/>
                </a:solidFill>
                <a:latin typeface="Caveat"/>
                <a:ea typeface="Caveat"/>
                <a:cs typeface="Caveat"/>
                <a:sym typeface="Caveat"/>
              </a:defRPr>
            </a:pPr>
            <a:r>
              <a:t>The right side of the equals sign </a:t>
            </a:r>
            <a:r>
              <a:rPr b="1"/>
              <a:t>always</a:t>
            </a:r>
            <a:r>
              <a:t> gets evaluated first.</a:t>
            </a:r>
          </a:p>
        </p:txBody>
      </p:sp>
      <p:sp>
        <p:nvSpPr>
          <p:cNvPr id="614" name="Google Shape;489;p51"/>
          <p:cNvSpPr/>
          <p:nvPr/>
        </p:nvSpPr>
        <p:spPr>
          <a:xfrm rot="5402531">
            <a:off x="3201723" y="1945999"/>
            <a:ext cx="407402" cy="26352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cubicBezTo>
                  <a:pt x="5965" y="0"/>
                  <a:pt x="10800" y="125"/>
                  <a:pt x="10800" y="278"/>
                </a:cubicBezTo>
                <a:lnTo>
                  <a:pt x="10800" y="10522"/>
                </a:lnTo>
                <a:cubicBezTo>
                  <a:pt x="10800" y="10675"/>
                  <a:pt x="15635" y="10800"/>
                  <a:pt x="21600" y="10800"/>
                </a:cubicBezTo>
                <a:cubicBezTo>
                  <a:pt x="15635" y="10800"/>
                  <a:pt x="10800" y="10925"/>
                  <a:pt x="10800" y="11078"/>
                </a:cubicBezTo>
                <a:lnTo>
                  <a:pt x="10800" y="21322"/>
                </a:lnTo>
                <a:cubicBezTo>
                  <a:pt x="10800" y="21475"/>
                  <a:pt x="5965" y="21600"/>
                  <a:pt x="0" y="21600"/>
                </a:cubicBezTo>
              </a:path>
            </a:pathLst>
          </a:custGeom>
          <a:ln>
            <a:solidFill>
              <a:srgbClr val="585858"/>
            </a:solidFill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defRPr>
            </a:pPr>
          </a:p>
        </p:txBody>
      </p:sp>
      <p:pic>
        <p:nvPicPr>
          <p:cNvPr id="615" name="Google Shape;490;p51" descr="Google Shape;490;p5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429772" y="1703198"/>
            <a:ext cx="1156856" cy="1044802"/>
          </a:xfrm>
          <a:prstGeom prst="rect">
            <a:avLst/>
          </a:prstGeom>
          <a:ln w="12700">
            <a:miter lim="400000"/>
          </a:ln>
        </p:spPr>
      </p:pic>
      <p:sp>
        <p:nvSpPr>
          <p:cNvPr id="616" name="Google Shape;491;p51"/>
          <p:cNvSpPr txBox="1"/>
          <p:nvPr/>
        </p:nvSpPr>
        <p:spPr>
          <a:xfrm>
            <a:off x="7754155" y="1823660"/>
            <a:ext cx="507902" cy="919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 anchor="ctr">
            <a:spAutoFit/>
          </a:bodyPr>
          <a:lstStyle>
            <a:lvl1pPr algn="ctr">
              <a:defRPr sz="4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5</a:t>
            </a:r>
          </a:p>
        </p:txBody>
      </p:sp>
      <p:grpSp>
        <p:nvGrpSpPr>
          <p:cNvPr id="619" name="Rectangle 2"/>
          <p:cNvGrpSpPr/>
          <p:nvPr/>
        </p:nvGrpSpPr>
        <p:grpSpPr>
          <a:xfrm>
            <a:off x="1143000" y="-18115"/>
            <a:ext cx="6858000" cy="559793"/>
            <a:chOff x="0" y="0"/>
            <a:chExt cx="6858000" cy="559791"/>
          </a:xfrm>
        </p:grpSpPr>
        <p:sp>
          <p:nvSpPr>
            <p:cNvPr id="617" name="Rectangle"/>
            <p:cNvSpPr/>
            <p:nvPr/>
          </p:nvSpPr>
          <p:spPr>
            <a:xfrm>
              <a:off x="0" y="-1"/>
              <a:ext cx="6858000" cy="559793"/>
            </a:xfrm>
            <a:prstGeom prst="rect">
              <a:avLst/>
            </a:prstGeom>
            <a:solidFill>
              <a:srgbClr val="C3D69B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342900">
                <a:defRPr b="1" sz="30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</a:p>
          </p:txBody>
        </p:sp>
        <p:sp>
          <p:nvSpPr>
            <p:cNvPr id="618" name="A Variable Example"/>
            <p:cNvSpPr txBox="1"/>
            <p:nvPr/>
          </p:nvSpPr>
          <p:spPr>
            <a:xfrm>
              <a:off x="34288" y="-1"/>
              <a:ext cx="6789422" cy="5597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normAutofit fontScale="100000" lnSpcReduction="0"/>
            </a:bodyPr>
            <a:lstStyle>
              <a:lvl1pPr algn="ctr" defTabSz="342900">
                <a:defRPr b="1" sz="3000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pPr/>
              <a:r>
                <a:t>A Variable Example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497;p52"/>
          <p:cNvSpPr txBox="1"/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2000"/>
            </a:pPr>
            <a:r>
              <a:t>Suppose you’re writing a program that keeps track of the flowers in your garden:</a:t>
            </a:r>
          </a:p>
          <a:p>
            <a:pPr marL="0" indent="0">
              <a:spcBef>
                <a:spcPts val="1600"/>
              </a:spcBef>
              <a:buSzTx/>
              <a:buNone/>
              <a:defRPr sz="100"/>
            </a:pPr>
          </a:p>
          <a:p>
            <a:pPr marL="0" indent="0">
              <a:spcBef>
                <a:spcPts val="1600"/>
              </a:spcBef>
              <a:buSzTx/>
              <a:buNone/>
              <a:defRPr sz="14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num_flowers = 5</a:t>
            </a:r>
            <a:br/>
            <a:r>
              <a:t>  num_picked = 2</a:t>
            </a:r>
            <a:br/>
            <a:r>
              <a:t>  num_flowers = num_flowers – num_picked</a:t>
            </a:r>
            <a:br/>
          </a:p>
        </p:txBody>
      </p:sp>
      <p:pic>
        <p:nvPicPr>
          <p:cNvPr id="622" name="Google Shape;498;p52" descr="Google Shape;498;p5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10800000">
            <a:off x="5042001" y="1780102"/>
            <a:ext cx="1495053" cy="890997"/>
          </a:xfrm>
          <a:prstGeom prst="rect">
            <a:avLst/>
          </a:prstGeom>
          <a:ln w="12700">
            <a:miter lim="400000"/>
          </a:ln>
        </p:spPr>
      </p:pic>
      <p:sp>
        <p:nvSpPr>
          <p:cNvPr id="623" name="Google Shape;499;p52"/>
          <p:cNvSpPr txBox="1"/>
          <p:nvPr/>
        </p:nvSpPr>
        <p:spPr>
          <a:xfrm>
            <a:off x="5042036" y="2026265"/>
            <a:ext cx="1494902" cy="3987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 anchor="ctr">
            <a:spAutoFit/>
          </a:bodyPr>
          <a:lstStyle>
            <a:lvl1pPr>
              <a:defRPr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num_flowers</a:t>
            </a:r>
          </a:p>
        </p:txBody>
      </p:sp>
      <p:sp>
        <p:nvSpPr>
          <p:cNvPr id="624" name="Google Shape;500;p52"/>
          <p:cNvSpPr/>
          <p:nvPr/>
        </p:nvSpPr>
        <p:spPr>
          <a:xfrm>
            <a:off x="6536935" y="2225641"/>
            <a:ext cx="892800" cy="2"/>
          </a:xfrm>
          <a:prstGeom prst="line">
            <a:avLst/>
          </a:prstGeom>
          <a:ln w="28575">
            <a:solidFill>
              <a:srgbClr val="585858"/>
            </a:solidFill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625" name="Google Shape;502;p52"/>
          <p:cNvSpPr/>
          <p:nvPr/>
        </p:nvSpPr>
        <p:spPr>
          <a:xfrm>
            <a:off x="4790399" y="1766698"/>
            <a:ext cx="2" cy="1731600"/>
          </a:xfrm>
          <a:prstGeom prst="line">
            <a:avLst/>
          </a:prstGeom>
          <a:ln>
            <a:solidFill>
              <a:srgbClr val="585858"/>
            </a:solidFill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626" name="Google Shape;503;p52" descr="Google Shape;503;p5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10800000">
            <a:off x="5042025" y="2963728"/>
            <a:ext cx="1495053" cy="890997"/>
          </a:xfrm>
          <a:prstGeom prst="rect">
            <a:avLst/>
          </a:prstGeom>
          <a:ln w="12700">
            <a:miter lim="400000"/>
          </a:ln>
        </p:spPr>
      </p:pic>
      <p:sp>
        <p:nvSpPr>
          <p:cNvPr id="627" name="Google Shape;504;p52"/>
          <p:cNvSpPr txBox="1"/>
          <p:nvPr/>
        </p:nvSpPr>
        <p:spPr>
          <a:xfrm>
            <a:off x="5042062" y="3209889"/>
            <a:ext cx="1494902" cy="3987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 anchor="ctr">
            <a:spAutoFit/>
          </a:bodyPr>
          <a:lstStyle>
            <a:lvl1pPr>
              <a:defRPr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num_picked</a:t>
            </a:r>
          </a:p>
        </p:txBody>
      </p:sp>
      <p:pic>
        <p:nvPicPr>
          <p:cNvPr id="628" name="Google Shape;505;p52" descr="Google Shape;505;p5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429772" y="2886823"/>
            <a:ext cx="1156856" cy="1044802"/>
          </a:xfrm>
          <a:prstGeom prst="rect">
            <a:avLst/>
          </a:prstGeom>
          <a:ln w="12700">
            <a:miter lim="400000"/>
          </a:ln>
        </p:spPr>
      </p:pic>
      <p:sp>
        <p:nvSpPr>
          <p:cNvPr id="629" name="Google Shape;506;p52"/>
          <p:cNvSpPr txBox="1"/>
          <p:nvPr/>
        </p:nvSpPr>
        <p:spPr>
          <a:xfrm>
            <a:off x="7754180" y="3007286"/>
            <a:ext cx="507902" cy="919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 anchor="ctr">
            <a:spAutoFit/>
          </a:bodyPr>
          <a:lstStyle>
            <a:lvl1pPr algn="ctr">
              <a:defRPr sz="4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630" name="Google Shape;507;p52"/>
          <p:cNvSpPr/>
          <p:nvPr/>
        </p:nvSpPr>
        <p:spPr>
          <a:xfrm>
            <a:off x="6536962" y="3277044"/>
            <a:ext cx="1141354" cy="102545"/>
          </a:xfrm>
          <a:prstGeom prst="line">
            <a:avLst/>
          </a:prstGeom>
          <a:ln w="28575">
            <a:solidFill>
              <a:srgbClr val="585858"/>
            </a:solidFill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631" name="Google Shape;508;p52" descr="Google Shape;508;p52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15662882">
            <a:off x="1895712" y="3210970"/>
            <a:ext cx="917599" cy="443360"/>
          </a:xfrm>
          <a:prstGeom prst="rect">
            <a:avLst/>
          </a:prstGeom>
          <a:ln w="12700">
            <a:miter lim="400000"/>
          </a:ln>
        </p:spPr>
      </p:pic>
      <p:sp>
        <p:nvSpPr>
          <p:cNvPr id="632" name="Google Shape;509;p52"/>
          <p:cNvSpPr txBox="1"/>
          <p:nvPr/>
        </p:nvSpPr>
        <p:spPr>
          <a:xfrm>
            <a:off x="2346050" y="3203773"/>
            <a:ext cx="1884299" cy="10972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>
            <a:lvl1pPr algn="ctr">
              <a:defRPr sz="3000">
                <a:solidFill>
                  <a:srgbClr val="000000"/>
                </a:solidFill>
                <a:latin typeface="Caveat"/>
                <a:ea typeface="Caveat"/>
                <a:cs typeface="Caveat"/>
                <a:sym typeface="Caveat"/>
              </a:defRPr>
            </a:lvl1pPr>
          </a:lstStyle>
          <a:p>
            <a:pPr/>
            <a:r>
              <a:t>variable retrieval!</a:t>
            </a:r>
          </a:p>
        </p:txBody>
      </p:sp>
      <p:pic>
        <p:nvPicPr>
          <p:cNvPr id="633" name="Google Shape;510;p52" descr="Google Shape;510;p5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429772" y="1703198"/>
            <a:ext cx="1156856" cy="1044802"/>
          </a:xfrm>
          <a:prstGeom prst="rect">
            <a:avLst/>
          </a:prstGeom>
          <a:ln w="12700">
            <a:miter lim="400000"/>
          </a:ln>
        </p:spPr>
      </p:pic>
      <p:sp>
        <p:nvSpPr>
          <p:cNvPr id="634" name="Google Shape;511;p52"/>
          <p:cNvSpPr txBox="1"/>
          <p:nvPr/>
        </p:nvSpPr>
        <p:spPr>
          <a:xfrm>
            <a:off x="7754155" y="1823660"/>
            <a:ext cx="507902" cy="919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 anchor="ctr">
            <a:spAutoFit/>
          </a:bodyPr>
          <a:lstStyle>
            <a:lvl1pPr algn="ctr">
              <a:defRPr sz="4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5</a:t>
            </a:r>
          </a:p>
        </p:txBody>
      </p:sp>
      <p:pic>
        <p:nvPicPr>
          <p:cNvPr id="635" name="Google Shape;512;p52" descr="Google Shape;512;p52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 flipH="1" rot="5937114">
            <a:off x="3768273" y="3205982"/>
            <a:ext cx="917606" cy="45371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638" name="Rectangle 2"/>
          <p:cNvGrpSpPr/>
          <p:nvPr/>
        </p:nvGrpSpPr>
        <p:grpSpPr>
          <a:xfrm>
            <a:off x="1143000" y="-18115"/>
            <a:ext cx="6858000" cy="559793"/>
            <a:chOff x="0" y="0"/>
            <a:chExt cx="6858000" cy="559791"/>
          </a:xfrm>
        </p:grpSpPr>
        <p:sp>
          <p:nvSpPr>
            <p:cNvPr id="636" name="Rectangle"/>
            <p:cNvSpPr/>
            <p:nvPr/>
          </p:nvSpPr>
          <p:spPr>
            <a:xfrm>
              <a:off x="0" y="-1"/>
              <a:ext cx="6858000" cy="559793"/>
            </a:xfrm>
            <a:prstGeom prst="rect">
              <a:avLst/>
            </a:prstGeom>
            <a:solidFill>
              <a:srgbClr val="C3D69B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342900">
                <a:defRPr b="1" sz="30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</a:p>
          </p:txBody>
        </p:sp>
        <p:sp>
          <p:nvSpPr>
            <p:cNvPr id="637" name="A Variable Example"/>
            <p:cNvSpPr txBox="1"/>
            <p:nvPr/>
          </p:nvSpPr>
          <p:spPr>
            <a:xfrm>
              <a:off x="34288" y="-1"/>
              <a:ext cx="6789422" cy="5597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normAutofit fontScale="100000" lnSpcReduction="0"/>
            </a:bodyPr>
            <a:lstStyle>
              <a:lvl1pPr algn="ctr" defTabSz="342900">
                <a:defRPr b="1" sz="3000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pPr/>
              <a:r>
                <a:t>A Variable Example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518;p53"/>
          <p:cNvSpPr txBox="1"/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2000"/>
            </a:pPr>
            <a:r>
              <a:t>Suppose you’re writing a program that keeps track of the flowers in your garden:</a:t>
            </a:r>
          </a:p>
          <a:p>
            <a:pPr marL="0" indent="0">
              <a:spcBef>
                <a:spcPts val="1600"/>
              </a:spcBef>
              <a:buSzTx/>
              <a:buNone/>
              <a:defRPr sz="100"/>
            </a:pPr>
          </a:p>
          <a:p>
            <a:pPr marL="0" indent="0">
              <a:spcBef>
                <a:spcPts val="1600"/>
              </a:spcBef>
              <a:buSzTx/>
              <a:buNone/>
              <a:defRPr sz="14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num_flowers = 5</a:t>
            </a:r>
            <a:br/>
            <a:r>
              <a:t>  num_picked = 2</a:t>
            </a:r>
            <a:br/>
            <a:r>
              <a:t>  num_flowers = num_flowers – num_picked</a:t>
            </a:r>
            <a:br/>
          </a:p>
        </p:txBody>
      </p:sp>
      <p:pic>
        <p:nvPicPr>
          <p:cNvPr id="641" name="Google Shape;519;p53" descr="Google Shape;519;p5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10800000">
            <a:off x="5042001" y="1780102"/>
            <a:ext cx="1495053" cy="890997"/>
          </a:xfrm>
          <a:prstGeom prst="rect">
            <a:avLst/>
          </a:prstGeom>
          <a:ln w="12700">
            <a:miter lim="400000"/>
          </a:ln>
        </p:spPr>
      </p:pic>
      <p:sp>
        <p:nvSpPr>
          <p:cNvPr id="642" name="Google Shape;520;p53"/>
          <p:cNvSpPr txBox="1"/>
          <p:nvPr/>
        </p:nvSpPr>
        <p:spPr>
          <a:xfrm>
            <a:off x="5042036" y="2026265"/>
            <a:ext cx="1494902" cy="3987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 anchor="ctr">
            <a:spAutoFit/>
          </a:bodyPr>
          <a:lstStyle>
            <a:lvl1pPr>
              <a:defRPr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num_flowers</a:t>
            </a:r>
          </a:p>
        </p:txBody>
      </p:sp>
      <p:sp>
        <p:nvSpPr>
          <p:cNvPr id="643" name="Google Shape;521;p53"/>
          <p:cNvSpPr/>
          <p:nvPr/>
        </p:nvSpPr>
        <p:spPr>
          <a:xfrm>
            <a:off x="6536935" y="2225641"/>
            <a:ext cx="892800" cy="2"/>
          </a:xfrm>
          <a:prstGeom prst="line">
            <a:avLst/>
          </a:prstGeom>
          <a:ln w="28575">
            <a:solidFill>
              <a:srgbClr val="585858"/>
            </a:solidFill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644" name="Google Shape;523;p53"/>
          <p:cNvSpPr/>
          <p:nvPr/>
        </p:nvSpPr>
        <p:spPr>
          <a:xfrm>
            <a:off x="4790399" y="1766698"/>
            <a:ext cx="2" cy="1731600"/>
          </a:xfrm>
          <a:prstGeom prst="line">
            <a:avLst/>
          </a:prstGeom>
          <a:ln>
            <a:solidFill>
              <a:srgbClr val="585858"/>
            </a:solidFill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645" name="Google Shape;524;p53" descr="Google Shape;524;p5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10800000">
            <a:off x="5042025" y="2963726"/>
            <a:ext cx="1495052" cy="776352"/>
          </a:xfrm>
          <a:prstGeom prst="rect">
            <a:avLst/>
          </a:prstGeom>
          <a:ln w="12700">
            <a:miter lim="400000"/>
          </a:ln>
        </p:spPr>
      </p:pic>
      <p:sp>
        <p:nvSpPr>
          <p:cNvPr id="646" name="Google Shape;525;p53"/>
          <p:cNvSpPr txBox="1"/>
          <p:nvPr/>
        </p:nvSpPr>
        <p:spPr>
          <a:xfrm>
            <a:off x="5042062" y="3209889"/>
            <a:ext cx="1494902" cy="3987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 anchor="ctr">
            <a:spAutoFit/>
          </a:bodyPr>
          <a:lstStyle>
            <a:lvl1pPr>
              <a:defRPr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num_picked</a:t>
            </a:r>
          </a:p>
        </p:txBody>
      </p:sp>
      <p:pic>
        <p:nvPicPr>
          <p:cNvPr id="647" name="Google Shape;526;p53" descr="Google Shape;526;p53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429775" y="2886823"/>
            <a:ext cx="1156852" cy="891003"/>
          </a:xfrm>
          <a:prstGeom prst="rect">
            <a:avLst/>
          </a:prstGeom>
          <a:ln w="12700">
            <a:miter lim="400000"/>
          </a:ln>
        </p:spPr>
      </p:pic>
      <p:sp>
        <p:nvSpPr>
          <p:cNvPr id="648" name="Google Shape;527;p53"/>
          <p:cNvSpPr txBox="1"/>
          <p:nvPr/>
        </p:nvSpPr>
        <p:spPr>
          <a:xfrm>
            <a:off x="7754180" y="3007286"/>
            <a:ext cx="507902" cy="919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 anchor="ctr">
            <a:spAutoFit/>
          </a:bodyPr>
          <a:lstStyle>
            <a:lvl1pPr algn="ctr">
              <a:defRPr sz="4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2</a:t>
            </a:r>
          </a:p>
        </p:txBody>
      </p:sp>
      <p:pic>
        <p:nvPicPr>
          <p:cNvPr id="649" name="Google Shape;528;p53" descr="Google Shape;528;p53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429772" y="1703198"/>
            <a:ext cx="1156856" cy="1044802"/>
          </a:xfrm>
          <a:prstGeom prst="rect">
            <a:avLst/>
          </a:prstGeom>
          <a:ln w="12700">
            <a:miter lim="400000"/>
          </a:ln>
        </p:spPr>
      </p:pic>
      <p:sp>
        <p:nvSpPr>
          <p:cNvPr id="650" name="Google Shape;529;p53"/>
          <p:cNvSpPr txBox="1"/>
          <p:nvPr/>
        </p:nvSpPr>
        <p:spPr>
          <a:xfrm>
            <a:off x="7754155" y="1823660"/>
            <a:ext cx="507902" cy="919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 anchor="ctr">
            <a:spAutoFit/>
          </a:bodyPr>
          <a:lstStyle>
            <a:lvl1pPr algn="ctr">
              <a:defRPr sz="4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5</a:t>
            </a:r>
          </a:p>
        </p:txBody>
      </p:sp>
      <p:grpSp>
        <p:nvGrpSpPr>
          <p:cNvPr id="653" name="Google Shape;530;p53"/>
          <p:cNvGrpSpPr/>
          <p:nvPr/>
        </p:nvGrpSpPr>
        <p:grpSpPr>
          <a:xfrm>
            <a:off x="595324" y="3845724"/>
            <a:ext cx="8237103" cy="919449"/>
            <a:chOff x="0" y="0"/>
            <a:chExt cx="8237102" cy="919447"/>
          </a:xfrm>
        </p:grpSpPr>
        <p:sp>
          <p:nvSpPr>
            <p:cNvPr id="651" name="Rounded Rectangle"/>
            <p:cNvSpPr/>
            <p:nvPr/>
          </p:nvSpPr>
          <p:spPr>
            <a:xfrm>
              <a:off x="0" y="16174"/>
              <a:ext cx="8237103" cy="887104"/>
            </a:xfrm>
            <a:prstGeom prst="roundRect">
              <a:avLst>
                <a:gd name="adj" fmla="val 16667"/>
              </a:avLst>
            </a:prstGeom>
            <a:noFill/>
            <a:ln w="28575" cap="flat">
              <a:solidFill>
                <a:srgbClr val="C5D3C4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Arial"/>
                </a:defRPr>
              </a:pPr>
            </a:p>
          </p:txBody>
        </p:sp>
        <p:sp>
          <p:nvSpPr>
            <p:cNvPr id="652" name="variable retrieval…"/>
            <p:cNvSpPr txBox="1"/>
            <p:nvPr/>
          </p:nvSpPr>
          <p:spPr>
            <a:xfrm>
              <a:off x="43303" y="-1"/>
              <a:ext cx="8150495" cy="9194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3" tIns="91423" rIns="91423" bIns="91423" numCol="1" anchor="ctr">
              <a:spAutoFit/>
            </a:bodyPr>
            <a:lstStyle/>
            <a:p>
              <a:pPr algn="ctr">
                <a:defRPr b="1" sz="2400">
                  <a:solidFill>
                    <a:srgbClr val="000000"/>
                  </a:solidFill>
                  <a:latin typeface="Proxima Nova"/>
                  <a:ea typeface="Proxima Nova"/>
                  <a:cs typeface="Proxima Nova"/>
                  <a:sym typeface="Proxima Nova"/>
                </a:defRPr>
              </a:pPr>
              <a:r>
                <a:t>variable retrieval</a:t>
              </a:r>
            </a:p>
            <a:p>
              <a:pPr algn="ctr">
                <a:defRPr sz="2400">
                  <a:solidFill>
                    <a:srgbClr val="000000"/>
                  </a:solidFill>
                  <a:latin typeface="Proxima Nova"/>
                  <a:ea typeface="Proxima Nova"/>
                  <a:cs typeface="Proxima Nova"/>
                  <a:sym typeface="Proxima Nova"/>
                </a:defRPr>
              </a:pPr>
              <a:r>
                <a:t>The process of getting the value associated with a name</a:t>
              </a:r>
            </a:p>
          </p:txBody>
        </p:sp>
      </p:grpSp>
      <p:sp>
        <p:nvSpPr>
          <p:cNvPr id="654" name="Google Shape;532;p53"/>
          <p:cNvSpPr/>
          <p:nvPr/>
        </p:nvSpPr>
        <p:spPr>
          <a:xfrm>
            <a:off x="6536935" y="3409265"/>
            <a:ext cx="892800" cy="2"/>
          </a:xfrm>
          <a:prstGeom prst="line">
            <a:avLst/>
          </a:prstGeom>
          <a:ln w="28575">
            <a:solidFill>
              <a:srgbClr val="585858"/>
            </a:solidFill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655" name="Google Shape;362;p42"/>
          <p:cNvSpPr txBox="1"/>
          <p:nvPr/>
        </p:nvSpPr>
        <p:spPr>
          <a:xfrm>
            <a:off x="2539975" y="3102536"/>
            <a:ext cx="2692449" cy="7289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>
            <a:lvl1pPr algn="ctr">
              <a:defRPr b="1" sz="3600">
                <a:solidFill>
                  <a:schemeClr val="accent1"/>
                </a:solidFill>
                <a:latin typeface="Caveat"/>
                <a:ea typeface="Caveat"/>
                <a:cs typeface="Caveat"/>
                <a:sym typeface="Caveat"/>
              </a:defRPr>
            </a:lvl1pPr>
          </a:lstStyle>
          <a:p>
            <a:pPr/>
            <a:r>
              <a:t>Definition</a:t>
            </a:r>
          </a:p>
        </p:txBody>
      </p:sp>
      <p:grpSp>
        <p:nvGrpSpPr>
          <p:cNvPr id="658" name="Rectangle 2"/>
          <p:cNvGrpSpPr/>
          <p:nvPr/>
        </p:nvGrpSpPr>
        <p:grpSpPr>
          <a:xfrm>
            <a:off x="1143000" y="-18115"/>
            <a:ext cx="6858000" cy="559793"/>
            <a:chOff x="0" y="0"/>
            <a:chExt cx="6858000" cy="559791"/>
          </a:xfrm>
        </p:grpSpPr>
        <p:sp>
          <p:nvSpPr>
            <p:cNvPr id="656" name="Rectangle"/>
            <p:cNvSpPr/>
            <p:nvPr/>
          </p:nvSpPr>
          <p:spPr>
            <a:xfrm>
              <a:off x="0" y="-1"/>
              <a:ext cx="6858000" cy="559793"/>
            </a:xfrm>
            <a:prstGeom prst="rect">
              <a:avLst/>
            </a:prstGeom>
            <a:solidFill>
              <a:srgbClr val="C3D69B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342900">
                <a:defRPr b="1" sz="30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</a:p>
          </p:txBody>
        </p:sp>
        <p:sp>
          <p:nvSpPr>
            <p:cNvPr id="657" name="A Variable Example"/>
            <p:cNvSpPr txBox="1"/>
            <p:nvPr/>
          </p:nvSpPr>
          <p:spPr>
            <a:xfrm>
              <a:off x="34288" y="-1"/>
              <a:ext cx="6789422" cy="5597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normAutofit fontScale="100000" lnSpcReduction="0"/>
            </a:bodyPr>
            <a:lstStyle>
              <a:lvl1pPr algn="ctr" defTabSz="342900">
                <a:defRPr b="1" sz="3000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pPr/>
              <a:r>
                <a:t>A Variable Example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46;p28"/>
          <p:cNvSpPr txBox="1"/>
          <p:nvPr>
            <p:ph type="title"/>
          </p:nvPr>
        </p:nvSpPr>
        <p:spPr>
          <a:xfrm>
            <a:off x="311699" y="2150848"/>
            <a:ext cx="8520602" cy="841802"/>
          </a:xfrm>
          <a:prstGeom prst="rect">
            <a:avLst/>
          </a:prstGeom>
        </p:spPr>
        <p:txBody>
          <a:bodyPr/>
          <a:lstStyle>
            <a:lvl1pPr defTabSz="795527">
              <a:defRPr sz="4100"/>
            </a:lvl1pPr>
          </a:lstStyle>
          <a:p>
            <a:pPr/>
            <a:r>
              <a:t>Welcome to Python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538;p54"/>
          <p:cNvSpPr txBox="1"/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2000"/>
            </a:pPr>
            <a:r>
              <a:t>Suppose you’re writing a program that keeps track of the flowers in your garden:</a:t>
            </a:r>
          </a:p>
          <a:p>
            <a:pPr marL="0" indent="0">
              <a:spcBef>
                <a:spcPts val="1600"/>
              </a:spcBef>
              <a:buSzTx/>
              <a:buNone/>
              <a:defRPr sz="100"/>
            </a:pPr>
          </a:p>
          <a:p>
            <a:pPr marL="0" indent="0">
              <a:spcBef>
                <a:spcPts val="1600"/>
              </a:spcBef>
              <a:buSzTx/>
              <a:buNone/>
              <a:defRPr sz="14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num_flowers = 5</a:t>
            </a:r>
            <a:br/>
            <a:r>
              <a:t>  num_picked = 2</a:t>
            </a:r>
            <a:br/>
            <a:r>
              <a:t>  num_flowers = num_flowers – num_picked</a:t>
            </a:r>
            <a:br/>
          </a:p>
        </p:txBody>
      </p:sp>
      <p:pic>
        <p:nvPicPr>
          <p:cNvPr id="661" name="Google Shape;539;p54" descr="Google Shape;539;p5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10800000">
            <a:off x="5042001" y="1780102"/>
            <a:ext cx="1495053" cy="890997"/>
          </a:xfrm>
          <a:prstGeom prst="rect">
            <a:avLst/>
          </a:prstGeom>
          <a:ln w="12700">
            <a:miter lim="400000"/>
          </a:ln>
        </p:spPr>
      </p:pic>
      <p:sp>
        <p:nvSpPr>
          <p:cNvPr id="662" name="Google Shape;540;p54"/>
          <p:cNvSpPr txBox="1"/>
          <p:nvPr/>
        </p:nvSpPr>
        <p:spPr>
          <a:xfrm>
            <a:off x="5042036" y="2026265"/>
            <a:ext cx="1494902" cy="3987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 anchor="ctr">
            <a:spAutoFit/>
          </a:bodyPr>
          <a:lstStyle>
            <a:lvl1pPr>
              <a:defRPr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num_flowers</a:t>
            </a:r>
          </a:p>
        </p:txBody>
      </p:sp>
      <p:sp>
        <p:nvSpPr>
          <p:cNvPr id="663" name="Google Shape;541;p54"/>
          <p:cNvSpPr/>
          <p:nvPr/>
        </p:nvSpPr>
        <p:spPr>
          <a:xfrm>
            <a:off x="6536935" y="2225641"/>
            <a:ext cx="892800" cy="2"/>
          </a:xfrm>
          <a:prstGeom prst="line">
            <a:avLst/>
          </a:prstGeom>
          <a:ln w="28575">
            <a:solidFill>
              <a:srgbClr val="585858"/>
            </a:solidFill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664" name="Google Shape;543;p54"/>
          <p:cNvSpPr/>
          <p:nvPr/>
        </p:nvSpPr>
        <p:spPr>
          <a:xfrm>
            <a:off x="4790399" y="1766698"/>
            <a:ext cx="2" cy="1731600"/>
          </a:xfrm>
          <a:prstGeom prst="line">
            <a:avLst/>
          </a:prstGeom>
          <a:ln>
            <a:solidFill>
              <a:srgbClr val="585858"/>
            </a:solidFill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665" name="Google Shape;544;p54" descr="Google Shape;544;p5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10800000">
            <a:off x="5042025" y="2963728"/>
            <a:ext cx="1495053" cy="890997"/>
          </a:xfrm>
          <a:prstGeom prst="rect">
            <a:avLst/>
          </a:prstGeom>
          <a:ln w="12700">
            <a:miter lim="400000"/>
          </a:ln>
        </p:spPr>
      </p:pic>
      <p:sp>
        <p:nvSpPr>
          <p:cNvPr id="666" name="Google Shape;545;p54"/>
          <p:cNvSpPr txBox="1"/>
          <p:nvPr/>
        </p:nvSpPr>
        <p:spPr>
          <a:xfrm>
            <a:off x="5042062" y="3209889"/>
            <a:ext cx="1494902" cy="3987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 anchor="ctr">
            <a:spAutoFit/>
          </a:bodyPr>
          <a:lstStyle>
            <a:lvl1pPr>
              <a:defRPr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num_picked</a:t>
            </a:r>
          </a:p>
        </p:txBody>
      </p:sp>
      <p:pic>
        <p:nvPicPr>
          <p:cNvPr id="667" name="Google Shape;546;p54" descr="Google Shape;546;p5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429772" y="2886823"/>
            <a:ext cx="1156856" cy="1044802"/>
          </a:xfrm>
          <a:prstGeom prst="rect">
            <a:avLst/>
          </a:prstGeom>
          <a:ln w="12700">
            <a:miter lim="400000"/>
          </a:ln>
        </p:spPr>
      </p:pic>
      <p:sp>
        <p:nvSpPr>
          <p:cNvPr id="668" name="Google Shape;547;p54"/>
          <p:cNvSpPr txBox="1"/>
          <p:nvPr/>
        </p:nvSpPr>
        <p:spPr>
          <a:xfrm>
            <a:off x="7754180" y="3007286"/>
            <a:ext cx="507902" cy="919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 anchor="ctr">
            <a:spAutoFit/>
          </a:bodyPr>
          <a:lstStyle>
            <a:lvl1pPr algn="ctr">
              <a:defRPr sz="4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669" name="Google Shape;548;p54"/>
          <p:cNvSpPr/>
          <p:nvPr/>
        </p:nvSpPr>
        <p:spPr>
          <a:xfrm>
            <a:off x="6536962" y="3277044"/>
            <a:ext cx="1141354" cy="102545"/>
          </a:xfrm>
          <a:prstGeom prst="line">
            <a:avLst/>
          </a:prstGeom>
          <a:ln w="28575">
            <a:solidFill>
              <a:srgbClr val="585858"/>
            </a:solidFill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670" name="Google Shape;549;p54"/>
          <p:cNvSpPr txBox="1"/>
          <p:nvPr/>
        </p:nvSpPr>
        <p:spPr>
          <a:xfrm>
            <a:off x="568450" y="3778525"/>
            <a:ext cx="6903054" cy="10972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/>
          <a:p>
            <a:pPr algn="ctr">
              <a:defRPr sz="3000">
                <a:solidFill>
                  <a:srgbClr val="000000"/>
                </a:solidFill>
                <a:latin typeface="Caveat"/>
                <a:ea typeface="Caveat"/>
                <a:cs typeface="Caveat"/>
                <a:sym typeface="Caveat"/>
              </a:defRPr>
            </a:pPr>
            <a:r>
              <a:t>The right side of the equals sign </a:t>
            </a:r>
            <a:r>
              <a:rPr b="1"/>
              <a:t>always</a:t>
            </a:r>
            <a:r>
              <a:t> gets evaluated first.</a:t>
            </a:r>
          </a:p>
        </p:txBody>
      </p:sp>
      <p:sp>
        <p:nvSpPr>
          <p:cNvPr id="671" name="Google Shape;550;p54"/>
          <p:cNvSpPr/>
          <p:nvPr/>
        </p:nvSpPr>
        <p:spPr>
          <a:xfrm rot="5402531">
            <a:off x="3201723" y="1945999"/>
            <a:ext cx="407402" cy="26352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cubicBezTo>
                  <a:pt x="5965" y="0"/>
                  <a:pt x="10800" y="125"/>
                  <a:pt x="10800" y="278"/>
                </a:cubicBezTo>
                <a:lnTo>
                  <a:pt x="10800" y="10522"/>
                </a:lnTo>
                <a:cubicBezTo>
                  <a:pt x="10800" y="10675"/>
                  <a:pt x="15635" y="10800"/>
                  <a:pt x="21600" y="10800"/>
                </a:cubicBezTo>
                <a:cubicBezTo>
                  <a:pt x="15635" y="10800"/>
                  <a:pt x="10800" y="10925"/>
                  <a:pt x="10800" y="11078"/>
                </a:cubicBezTo>
                <a:lnTo>
                  <a:pt x="10800" y="21322"/>
                </a:lnTo>
                <a:cubicBezTo>
                  <a:pt x="10800" y="21475"/>
                  <a:pt x="5965" y="21600"/>
                  <a:pt x="0" y="21600"/>
                </a:cubicBezTo>
              </a:path>
            </a:pathLst>
          </a:custGeom>
          <a:ln>
            <a:solidFill>
              <a:srgbClr val="585858"/>
            </a:solidFill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defRPr>
            </a:pPr>
          </a:p>
        </p:txBody>
      </p:sp>
      <p:pic>
        <p:nvPicPr>
          <p:cNvPr id="672" name="Google Shape;551;p54" descr="Google Shape;551;p5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429772" y="1703198"/>
            <a:ext cx="1156856" cy="1044802"/>
          </a:xfrm>
          <a:prstGeom prst="rect">
            <a:avLst/>
          </a:prstGeom>
          <a:ln w="12700">
            <a:miter lim="400000"/>
          </a:ln>
        </p:spPr>
      </p:pic>
      <p:sp>
        <p:nvSpPr>
          <p:cNvPr id="673" name="Google Shape;552;p54"/>
          <p:cNvSpPr txBox="1"/>
          <p:nvPr/>
        </p:nvSpPr>
        <p:spPr>
          <a:xfrm>
            <a:off x="7754155" y="1823660"/>
            <a:ext cx="507902" cy="919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 anchor="ctr">
            <a:spAutoFit/>
          </a:bodyPr>
          <a:lstStyle>
            <a:lvl1pPr algn="ctr">
              <a:defRPr sz="4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5</a:t>
            </a:r>
          </a:p>
        </p:txBody>
      </p:sp>
      <p:grpSp>
        <p:nvGrpSpPr>
          <p:cNvPr id="676" name="Rectangle 2"/>
          <p:cNvGrpSpPr/>
          <p:nvPr/>
        </p:nvGrpSpPr>
        <p:grpSpPr>
          <a:xfrm>
            <a:off x="1143000" y="-18115"/>
            <a:ext cx="6858000" cy="559793"/>
            <a:chOff x="0" y="0"/>
            <a:chExt cx="6858000" cy="559791"/>
          </a:xfrm>
        </p:grpSpPr>
        <p:sp>
          <p:nvSpPr>
            <p:cNvPr id="674" name="Rectangle"/>
            <p:cNvSpPr/>
            <p:nvPr/>
          </p:nvSpPr>
          <p:spPr>
            <a:xfrm>
              <a:off x="0" y="-1"/>
              <a:ext cx="6858000" cy="559793"/>
            </a:xfrm>
            <a:prstGeom prst="rect">
              <a:avLst/>
            </a:prstGeom>
            <a:solidFill>
              <a:srgbClr val="C3D69B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342900">
                <a:defRPr b="1" sz="30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</a:p>
          </p:txBody>
        </p:sp>
        <p:sp>
          <p:nvSpPr>
            <p:cNvPr id="675" name="A Variable Example"/>
            <p:cNvSpPr txBox="1"/>
            <p:nvPr/>
          </p:nvSpPr>
          <p:spPr>
            <a:xfrm>
              <a:off x="34288" y="-1"/>
              <a:ext cx="6789422" cy="5597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normAutofit fontScale="100000" lnSpcReduction="0"/>
            </a:bodyPr>
            <a:lstStyle>
              <a:lvl1pPr algn="ctr" defTabSz="342900">
                <a:defRPr b="1" sz="3000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pPr/>
              <a:r>
                <a:t>A Variable Example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558;p55"/>
          <p:cNvSpPr txBox="1"/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2000"/>
            </a:pPr>
            <a:r>
              <a:t>Suppose you’re writing a program that keeps track of the flowers in your garden:</a:t>
            </a:r>
          </a:p>
          <a:p>
            <a:pPr marL="0" indent="0">
              <a:spcBef>
                <a:spcPts val="1600"/>
              </a:spcBef>
              <a:buSzTx/>
              <a:buNone/>
              <a:defRPr sz="100"/>
            </a:pPr>
          </a:p>
          <a:p>
            <a:pPr marL="0" indent="0">
              <a:spcBef>
                <a:spcPts val="1600"/>
              </a:spcBef>
              <a:buSzTx/>
              <a:buNone/>
              <a:defRPr sz="14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num_flowers = 5</a:t>
            </a:r>
            <a:br/>
            <a:r>
              <a:t>  num_picked = 2</a:t>
            </a:r>
            <a:br/>
            <a:r>
              <a:t>  num_flowers = num_flowers – num_picked</a:t>
            </a:r>
            <a:br/>
          </a:p>
        </p:txBody>
      </p:sp>
      <p:pic>
        <p:nvPicPr>
          <p:cNvPr id="679" name="Google Shape;559;p55" descr="Google Shape;559;p5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10800000">
            <a:off x="5042001" y="1780102"/>
            <a:ext cx="1495053" cy="890997"/>
          </a:xfrm>
          <a:prstGeom prst="rect">
            <a:avLst/>
          </a:prstGeom>
          <a:ln w="12700">
            <a:miter lim="400000"/>
          </a:ln>
        </p:spPr>
      </p:pic>
      <p:sp>
        <p:nvSpPr>
          <p:cNvPr id="680" name="Google Shape;560;p55"/>
          <p:cNvSpPr txBox="1"/>
          <p:nvPr/>
        </p:nvSpPr>
        <p:spPr>
          <a:xfrm>
            <a:off x="5042036" y="2026265"/>
            <a:ext cx="1494902" cy="3987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 anchor="ctr">
            <a:spAutoFit/>
          </a:bodyPr>
          <a:lstStyle>
            <a:lvl1pPr>
              <a:defRPr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num_flowers</a:t>
            </a:r>
          </a:p>
        </p:txBody>
      </p:sp>
      <p:sp>
        <p:nvSpPr>
          <p:cNvPr id="681" name="Google Shape;561;p55"/>
          <p:cNvSpPr/>
          <p:nvPr/>
        </p:nvSpPr>
        <p:spPr>
          <a:xfrm>
            <a:off x="6536935" y="2225641"/>
            <a:ext cx="892800" cy="2"/>
          </a:xfrm>
          <a:prstGeom prst="line">
            <a:avLst/>
          </a:prstGeom>
          <a:ln w="28575">
            <a:solidFill>
              <a:srgbClr val="585858"/>
            </a:solidFill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682" name="Google Shape;563;p55"/>
          <p:cNvSpPr/>
          <p:nvPr/>
        </p:nvSpPr>
        <p:spPr>
          <a:xfrm>
            <a:off x="4790399" y="1766698"/>
            <a:ext cx="2" cy="1731600"/>
          </a:xfrm>
          <a:prstGeom prst="line">
            <a:avLst/>
          </a:prstGeom>
          <a:ln>
            <a:solidFill>
              <a:srgbClr val="585858"/>
            </a:solidFill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683" name="Google Shape;564;p55" descr="Google Shape;564;p5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10800000">
            <a:off x="5042025" y="2963728"/>
            <a:ext cx="1495053" cy="890997"/>
          </a:xfrm>
          <a:prstGeom prst="rect">
            <a:avLst/>
          </a:prstGeom>
          <a:ln w="12700">
            <a:miter lim="400000"/>
          </a:ln>
        </p:spPr>
      </p:pic>
      <p:sp>
        <p:nvSpPr>
          <p:cNvPr id="684" name="Google Shape;565;p55"/>
          <p:cNvSpPr txBox="1"/>
          <p:nvPr/>
        </p:nvSpPr>
        <p:spPr>
          <a:xfrm>
            <a:off x="5042062" y="3209889"/>
            <a:ext cx="1494902" cy="3987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 anchor="ctr">
            <a:spAutoFit/>
          </a:bodyPr>
          <a:lstStyle>
            <a:lvl1pPr>
              <a:defRPr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num_picked</a:t>
            </a:r>
          </a:p>
        </p:txBody>
      </p:sp>
      <p:pic>
        <p:nvPicPr>
          <p:cNvPr id="685" name="Google Shape;566;p55" descr="Google Shape;566;p5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429772" y="2886823"/>
            <a:ext cx="1156856" cy="1044802"/>
          </a:xfrm>
          <a:prstGeom prst="rect">
            <a:avLst/>
          </a:prstGeom>
          <a:ln w="12700">
            <a:miter lim="400000"/>
          </a:ln>
        </p:spPr>
      </p:pic>
      <p:sp>
        <p:nvSpPr>
          <p:cNvPr id="686" name="Google Shape;567;p55"/>
          <p:cNvSpPr txBox="1"/>
          <p:nvPr/>
        </p:nvSpPr>
        <p:spPr>
          <a:xfrm>
            <a:off x="7754180" y="3007286"/>
            <a:ext cx="507902" cy="919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 anchor="ctr">
            <a:spAutoFit/>
          </a:bodyPr>
          <a:lstStyle>
            <a:lvl1pPr algn="ctr">
              <a:defRPr sz="4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687" name="Google Shape;568;p55"/>
          <p:cNvSpPr/>
          <p:nvPr/>
        </p:nvSpPr>
        <p:spPr>
          <a:xfrm>
            <a:off x="6536962" y="3277044"/>
            <a:ext cx="1141354" cy="102545"/>
          </a:xfrm>
          <a:prstGeom prst="line">
            <a:avLst/>
          </a:prstGeom>
          <a:ln w="28575">
            <a:solidFill>
              <a:srgbClr val="585858"/>
            </a:solidFill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688" name="Google Shape;569;p55"/>
          <p:cNvSpPr txBox="1"/>
          <p:nvPr/>
        </p:nvSpPr>
        <p:spPr>
          <a:xfrm>
            <a:off x="568450" y="3778525"/>
            <a:ext cx="7809949" cy="10972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>
            <a:lvl1pPr algn="ctr">
              <a:defRPr sz="3000">
                <a:solidFill>
                  <a:srgbClr val="000000"/>
                </a:solidFill>
                <a:latin typeface="Caveat"/>
                <a:ea typeface="Caveat"/>
                <a:cs typeface="Caveat"/>
                <a:sym typeface="Caveat"/>
              </a:defRPr>
            </a:lvl1pPr>
          </a:lstStyle>
          <a:p>
            <a:pPr/>
            <a:r>
              <a:t>We get the values using variable retrieval (i.e. checking what suitcase is attached).</a:t>
            </a:r>
          </a:p>
        </p:txBody>
      </p:sp>
      <p:sp>
        <p:nvSpPr>
          <p:cNvPr id="689" name="Google Shape;570;p55"/>
          <p:cNvSpPr/>
          <p:nvPr/>
        </p:nvSpPr>
        <p:spPr>
          <a:xfrm rot="5402531">
            <a:off x="3201723" y="1945999"/>
            <a:ext cx="407402" cy="26352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cubicBezTo>
                  <a:pt x="5965" y="0"/>
                  <a:pt x="10800" y="125"/>
                  <a:pt x="10800" y="278"/>
                </a:cubicBezTo>
                <a:lnTo>
                  <a:pt x="10800" y="10522"/>
                </a:lnTo>
                <a:cubicBezTo>
                  <a:pt x="10800" y="10675"/>
                  <a:pt x="15635" y="10800"/>
                  <a:pt x="21600" y="10800"/>
                </a:cubicBezTo>
                <a:cubicBezTo>
                  <a:pt x="15635" y="10800"/>
                  <a:pt x="10800" y="10925"/>
                  <a:pt x="10800" y="11078"/>
                </a:cubicBezTo>
                <a:lnTo>
                  <a:pt x="10800" y="21322"/>
                </a:lnTo>
                <a:cubicBezTo>
                  <a:pt x="10800" y="21475"/>
                  <a:pt x="5965" y="21600"/>
                  <a:pt x="0" y="21600"/>
                </a:cubicBezTo>
              </a:path>
            </a:pathLst>
          </a:custGeom>
          <a:ln>
            <a:solidFill>
              <a:srgbClr val="585858"/>
            </a:solidFill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defRPr>
            </a:pPr>
          </a:p>
        </p:txBody>
      </p:sp>
      <p:pic>
        <p:nvPicPr>
          <p:cNvPr id="690" name="Google Shape;571;p55" descr="Google Shape;571;p5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429772" y="1703198"/>
            <a:ext cx="1156856" cy="1044802"/>
          </a:xfrm>
          <a:prstGeom prst="rect">
            <a:avLst/>
          </a:prstGeom>
          <a:ln w="12700">
            <a:miter lim="400000"/>
          </a:ln>
        </p:spPr>
      </p:pic>
      <p:sp>
        <p:nvSpPr>
          <p:cNvPr id="691" name="Google Shape;572;p55"/>
          <p:cNvSpPr txBox="1"/>
          <p:nvPr/>
        </p:nvSpPr>
        <p:spPr>
          <a:xfrm>
            <a:off x="7754155" y="1823660"/>
            <a:ext cx="507902" cy="919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 anchor="ctr">
            <a:spAutoFit/>
          </a:bodyPr>
          <a:lstStyle>
            <a:lvl1pPr algn="ctr">
              <a:defRPr sz="4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5</a:t>
            </a:r>
          </a:p>
        </p:txBody>
      </p:sp>
      <p:sp>
        <p:nvSpPr>
          <p:cNvPr id="692" name="Google Shape;573;p55"/>
          <p:cNvSpPr/>
          <p:nvPr/>
        </p:nvSpPr>
        <p:spPr>
          <a:xfrm flipV="1">
            <a:off x="2414875" y="2759724"/>
            <a:ext cx="483902" cy="432902"/>
          </a:xfrm>
          <a:prstGeom prst="line">
            <a:avLst/>
          </a:prstGeom>
          <a:ln>
            <a:solidFill>
              <a:srgbClr val="585858"/>
            </a:solidFill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693" name="Google Shape;574;p55"/>
          <p:cNvSpPr/>
          <p:nvPr/>
        </p:nvSpPr>
        <p:spPr>
          <a:xfrm flipV="1">
            <a:off x="3878598" y="2759724"/>
            <a:ext cx="483902" cy="432902"/>
          </a:xfrm>
          <a:prstGeom prst="line">
            <a:avLst/>
          </a:prstGeom>
          <a:ln>
            <a:solidFill>
              <a:srgbClr val="585858"/>
            </a:solidFill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694" name="Google Shape;575;p55"/>
          <p:cNvSpPr txBox="1"/>
          <p:nvPr/>
        </p:nvSpPr>
        <p:spPr>
          <a:xfrm>
            <a:off x="2809175" y="2341273"/>
            <a:ext cx="432900" cy="4666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>
            <a:lvl1pPr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/>
            <a:r>
              <a:t>5</a:t>
            </a:r>
          </a:p>
        </p:txBody>
      </p:sp>
      <p:sp>
        <p:nvSpPr>
          <p:cNvPr id="695" name="Google Shape;576;p55"/>
          <p:cNvSpPr txBox="1"/>
          <p:nvPr/>
        </p:nvSpPr>
        <p:spPr>
          <a:xfrm>
            <a:off x="4256975" y="2341273"/>
            <a:ext cx="432900" cy="4666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>
            <a:lvl1pPr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/>
            <a:r>
              <a:t>2</a:t>
            </a:r>
          </a:p>
        </p:txBody>
      </p:sp>
      <p:grpSp>
        <p:nvGrpSpPr>
          <p:cNvPr id="698" name="Rectangle 2"/>
          <p:cNvGrpSpPr/>
          <p:nvPr/>
        </p:nvGrpSpPr>
        <p:grpSpPr>
          <a:xfrm>
            <a:off x="1143000" y="-18115"/>
            <a:ext cx="6858000" cy="559793"/>
            <a:chOff x="0" y="0"/>
            <a:chExt cx="6858000" cy="559791"/>
          </a:xfrm>
        </p:grpSpPr>
        <p:sp>
          <p:nvSpPr>
            <p:cNvPr id="696" name="Rectangle"/>
            <p:cNvSpPr/>
            <p:nvPr/>
          </p:nvSpPr>
          <p:spPr>
            <a:xfrm>
              <a:off x="0" y="-1"/>
              <a:ext cx="6858000" cy="559793"/>
            </a:xfrm>
            <a:prstGeom prst="rect">
              <a:avLst/>
            </a:prstGeom>
            <a:solidFill>
              <a:srgbClr val="C3D69B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342900">
                <a:defRPr b="1" sz="30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</a:p>
          </p:txBody>
        </p:sp>
        <p:sp>
          <p:nvSpPr>
            <p:cNvPr id="697" name="A Variable Example"/>
            <p:cNvSpPr txBox="1"/>
            <p:nvPr/>
          </p:nvSpPr>
          <p:spPr>
            <a:xfrm>
              <a:off x="34288" y="-1"/>
              <a:ext cx="6789422" cy="5597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normAutofit fontScale="100000" lnSpcReduction="0"/>
            </a:bodyPr>
            <a:lstStyle>
              <a:lvl1pPr algn="ctr" defTabSz="342900">
                <a:defRPr b="1" sz="3000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pPr/>
              <a:r>
                <a:t>A Variable Example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582;p56"/>
          <p:cNvSpPr txBox="1"/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2000"/>
            </a:pPr>
            <a:r>
              <a:t>Suppose you’re writing a program that keeps track of the flowers in your garden:</a:t>
            </a:r>
          </a:p>
          <a:p>
            <a:pPr marL="0" indent="0">
              <a:spcBef>
                <a:spcPts val="1600"/>
              </a:spcBef>
              <a:buSzTx/>
              <a:buNone/>
              <a:defRPr sz="100"/>
            </a:pPr>
          </a:p>
          <a:p>
            <a:pPr marL="0" indent="0">
              <a:spcBef>
                <a:spcPts val="1600"/>
              </a:spcBef>
              <a:buSzTx/>
              <a:buNone/>
              <a:defRPr sz="14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num_flowers = 5</a:t>
            </a:r>
            <a:br/>
            <a:r>
              <a:t>  num_picked = 2</a:t>
            </a:r>
            <a:br/>
            <a:r>
              <a:t>  num_flowers = num_flowers – num_picked</a:t>
            </a:r>
            <a:br/>
          </a:p>
        </p:txBody>
      </p:sp>
      <p:pic>
        <p:nvPicPr>
          <p:cNvPr id="701" name="Google Shape;583;p56" descr="Google Shape;583;p5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10800000">
            <a:off x="5042001" y="1780102"/>
            <a:ext cx="1495053" cy="890997"/>
          </a:xfrm>
          <a:prstGeom prst="rect">
            <a:avLst/>
          </a:prstGeom>
          <a:ln w="12700">
            <a:miter lim="400000"/>
          </a:ln>
        </p:spPr>
      </p:pic>
      <p:sp>
        <p:nvSpPr>
          <p:cNvPr id="702" name="Google Shape;584;p56"/>
          <p:cNvSpPr txBox="1"/>
          <p:nvPr/>
        </p:nvSpPr>
        <p:spPr>
          <a:xfrm>
            <a:off x="5042036" y="2026265"/>
            <a:ext cx="1494902" cy="3987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 anchor="ctr">
            <a:spAutoFit/>
          </a:bodyPr>
          <a:lstStyle>
            <a:lvl1pPr>
              <a:defRPr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num_flowers</a:t>
            </a:r>
          </a:p>
        </p:txBody>
      </p:sp>
      <p:sp>
        <p:nvSpPr>
          <p:cNvPr id="703" name="Google Shape;585;p56"/>
          <p:cNvSpPr/>
          <p:nvPr/>
        </p:nvSpPr>
        <p:spPr>
          <a:xfrm>
            <a:off x="6536935" y="2225641"/>
            <a:ext cx="892800" cy="2"/>
          </a:xfrm>
          <a:prstGeom prst="line">
            <a:avLst/>
          </a:prstGeom>
          <a:ln w="28575">
            <a:solidFill>
              <a:srgbClr val="585858"/>
            </a:solidFill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704" name="Google Shape;587;p56"/>
          <p:cNvSpPr/>
          <p:nvPr/>
        </p:nvSpPr>
        <p:spPr>
          <a:xfrm>
            <a:off x="4790399" y="1766698"/>
            <a:ext cx="2" cy="1731600"/>
          </a:xfrm>
          <a:prstGeom prst="line">
            <a:avLst/>
          </a:prstGeom>
          <a:ln>
            <a:solidFill>
              <a:srgbClr val="585858"/>
            </a:solidFill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705" name="Google Shape;588;p56" descr="Google Shape;588;p5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10800000">
            <a:off x="5042025" y="2963728"/>
            <a:ext cx="1495053" cy="890997"/>
          </a:xfrm>
          <a:prstGeom prst="rect">
            <a:avLst/>
          </a:prstGeom>
          <a:ln w="12700">
            <a:miter lim="400000"/>
          </a:ln>
        </p:spPr>
      </p:pic>
      <p:sp>
        <p:nvSpPr>
          <p:cNvPr id="706" name="Google Shape;589;p56"/>
          <p:cNvSpPr txBox="1"/>
          <p:nvPr/>
        </p:nvSpPr>
        <p:spPr>
          <a:xfrm>
            <a:off x="5042062" y="3209889"/>
            <a:ext cx="1494902" cy="3987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 anchor="ctr">
            <a:spAutoFit/>
          </a:bodyPr>
          <a:lstStyle>
            <a:lvl1pPr>
              <a:defRPr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num_picked</a:t>
            </a:r>
          </a:p>
        </p:txBody>
      </p:sp>
      <p:pic>
        <p:nvPicPr>
          <p:cNvPr id="707" name="Google Shape;590;p56" descr="Google Shape;590;p5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429772" y="2886823"/>
            <a:ext cx="1156856" cy="1044802"/>
          </a:xfrm>
          <a:prstGeom prst="rect">
            <a:avLst/>
          </a:prstGeom>
          <a:ln w="12700">
            <a:miter lim="400000"/>
          </a:ln>
        </p:spPr>
      </p:pic>
      <p:sp>
        <p:nvSpPr>
          <p:cNvPr id="708" name="Google Shape;591;p56"/>
          <p:cNvSpPr txBox="1"/>
          <p:nvPr/>
        </p:nvSpPr>
        <p:spPr>
          <a:xfrm>
            <a:off x="7754180" y="3007286"/>
            <a:ext cx="507902" cy="919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 anchor="ctr">
            <a:spAutoFit/>
          </a:bodyPr>
          <a:lstStyle>
            <a:lvl1pPr algn="ctr">
              <a:defRPr sz="4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709" name="Google Shape;592;p56"/>
          <p:cNvSpPr/>
          <p:nvPr/>
        </p:nvSpPr>
        <p:spPr>
          <a:xfrm>
            <a:off x="6536962" y="3277044"/>
            <a:ext cx="1141354" cy="102545"/>
          </a:xfrm>
          <a:prstGeom prst="line">
            <a:avLst/>
          </a:prstGeom>
          <a:ln w="28575">
            <a:solidFill>
              <a:srgbClr val="585858"/>
            </a:solidFill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710" name="Google Shape;593;p56"/>
          <p:cNvSpPr txBox="1"/>
          <p:nvPr/>
        </p:nvSpPr>
        <p:spPr>
          <a:xfrm>
            <a:off x="568450" y="3778525"/>
            <a:ext cx="5576400" cy="10972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>
            <a:lvl1pPr algn="ctr">
              <a:defRPr sz="3000">
                <a:solidFill>
                  <a:srgbClr val="000000"/>
                </a:solidFill>
                <a:latin typeface="Caveat"/>
                <a:ea typeface="Caveat"/>
                <a:cs typeface="Caveat"/>
                <a:sym typeface="Caveat"/>
              </a:defRPr>
            </a:lvl1pPr>
          </a:lstStyle>
          <a:p>
            <a:pPr/>
            <a:r>
              <a:t>Then we can evaluate the right hand side of the assignment.</a:t>
            </a:r>
          </a:p>
        </p:txBody>
      </p:sp>
      <p:sp>
        <p:nvSpPr>
          <p:cNvPr id="711" name="Google Shape;594;p56"/>
          <p:cNvSpPr/>
          <p:nvPr/>
        </p:nvSpPr>
        <p:spPr>
          <a:xfrm rot="5402531">
            <a:off x="3201723" y="1945999"/>
            <a:ext cx="407402" cy="26352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cubicBezTo>
                  <a:pt x="5965" y="0"/>
                  <a:pt x="10800" y="125"/>
                  <a:pt x="10800" y="278"/>
                </a:cubicBezTo>
                <a:lnTo>
                  <a:pt x="10800" y="10522"/>
                </a:lnTo>
                <a:cubicBezTo>
                  <a:pt x="10800" y="10675"/>
                  <a:pt x="15635" y="10800"/>
                  <a:pt x="21600" y="10800"/>
                </a:cubicBezTo>
                <a:cubicBezTo>
                  <a:pt x="15635" y="10800"/>
                  <a:pt x="10800" y="10925"/>
                  <a:pt x="10800" y="11078"/>
                </a:cubicBezTo>
                <a:lnTo>
                  <a:pt x="10800" y="21322"/>
                </a:lnTo>
                <a:cubicBezTo>
                  <a:pt x="10800" y="21475"/>
                  <a:pt x="5965" y="21600"/>
                  <a:pt x="0" y="21600"/>
                </a:cubicBezTo>
              </a:path>
            </a:pathLst>
          </a:custGeom>
          <a:ln>
            <a:solidFill>
              <a:srgbClr val="585858"/>
            </a:solidFill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defRPr>
            </a:pPr>
          </a:p>
        </p:txBody>
      </p:sp>
      <p:pic>
        <p:nvPicPr>
          <p:cNvPr id="712" name="Google Shape;595;p56" descr="Google Shape;595;p5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429772" y="1703198"/>
            <a:ext cx="1156856" cy="1044802"/>
          </a:xfrm>
          <a:prstGeom prst="rect">
            <a:avLst/>
          </a:prstGeom>
          <a:ln w="12700">
            <a:miter lim="400000"/>
          </a:ln>
        </p:spPr>
      </p:pic>
      <p:sp>
        <p:nvSpPr>
          <p:cNvPr id="713" name="Google Shape;596;p56"/>
          <p:cNvSpPr txBox="1"/>
          <p:nvPr/>
        </p:nvSpPr>
        <p:spPr>
          <a:xfrm>
            <a:off x="7754155" y="1823660"/>
            <a:ext cx="507902" cy="919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 anchor="ctr">
            <a:spAutoFit/>
          </a:bodyPr>
          <a:lstStyle>
            <a:lvl1pPr algn="ctr">
              <a:defRPr sz="4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5</a:t>
            </a:r>
          </a:p>
        </p:txBody>
      </p:sp>
      <p:sp>
        <p:nvSpPr>
          <p:cNvPr id="714" name="Google Shape;597;p56"/>
          <p:cNvSpPr/>
          <p:nvPr/>
        </p:nvSpPr>
        <p:spPr>
          <a:xfrm flipV="1">
            <a:off x="2414875" y="2759724"/>
            <a:ext cx="483902" cy="432902"/>
          </a:xfrm>
          <a:prstGeom prst="line">
            <a:avLst/>
          </a:prstGeom>
          <a:ln>
            <a:solidFill>
              <a:srgbClr val="585858"/>
            </a:solidFill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715" name="Google Shape;598;p56"/>
          <p:cNvSpPr/>
          <p:nvPr/>
        </p:nvSpPr>
        <p:spPr>
          <a:xfrm flipV="1">
            <a:off x="3878598" y="2759724"/>
            <a:ext cx="483902" cy="432902"/>
          </a:xfrm>
          <a:prstGeom prst="line">
            <a:avLst/>
          </a:prstGeom>
          <a:ln>
            <a:solidFill>
              <a:srgbClr val="585858"/>
            </a:solidFill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716" name="Google Shape;599;p56"/>
          <p:cNvSpPr txBox="1"/>
          <p:nvPr/>
        </p:nvSpPr>
        <p:spPr>
          <a:xfrm>
            <a:off x="2809175" y="2341273"/>
            <a:ext cx="432900" cy="4666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>
            <a:lvl1pPr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/>
            <a:r>
              <a:t>5</a:t>
            </a:r>
          </a:p>
        </p:txBody>
      </p:sp>
      <p:sp>
        <p:nvSpPr>
          <p:cNvPr id="717" name="Google Shape;600;p56"/>
          <p:cNvSpPr txBox="1"/>
          <p:nvPr/>
        </p:nvSpPr>
        <p:spPr>
          <a:xfrm>
            <a:off x="4256975" y="2341273"/>
            <a:ext cx="432900" cy="4666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>
            <a:lvl1pPr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/>
            <a:r>
              <a:t>2</a:t>
            </a:r>
          </a:p>
        </p:txBody>
      </p:sp>
      <p:grpSp>
        <p:nvGrpSpPr>
          <p:cNvPr id="720" name="Rectangle 2"/>
          <p:cNvGrpSpPr/>
          <p:nvPr/>
        </p:nvGrpSpPr>
        <p:grpSpPr>
          <a:xfrm>
            <a:off x="1143000" y="-18115"/>
            <a:ext cx="6858000" cy="559793"/>
            <a:chOff x="0" y="0"/>
            <a:chExt cx="6858000" cy="559791"/>
          </a:xfrm>
        </p:grpSpPr>
        <p:sp>
          <p:nvSpPr>
            <p:cNvPr id="718" name="Rectangle"/>
            <p:cNvSpPr/>
            <p:nvPr/>
          </p:nvSpPr>
          <p:spPr>
            <a:xfrm>
              <a:off x="0" y="-1"/>
              <a:ext cx="6858000" cy="559793"/>
            </a:xfrm>
            <a:prstGeom prst="rect">
              <a:avLst/>
            </a:prstGeom>
            <a:solidFill>
              <a:srgbClr val="C3D69B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342900">
                <a:defRPr b="1" sz="30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</a:p>
          </p:txBody>
        </p:sp>
        <p:sp>
          <p:nvSpPr>
            <p:cNvPr id="719" name="A Variable Example"/>
            <p:cNvSpPr txBox="1"/>
            <p:nvPr/>
          </p:nvSpPr>
          <p:spPr>
            <a:xfrm>
              <a:off x="34288" y="-1"/>
              <a:ext cx="6789422" cy="5597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normAutofit fontScale="100000" lnSpcReduction="0"/>
            </a:bodyPr>
            <a:lstStyle>
              <a:lvl1pPr algn="ctr" defTabSz="342900">
                <a:defRPr b="1" sz="3000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pPr/>
              <a:r>
                <a:t>A Variable Example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606;p57"/>
          <p:cNvSpPr txBox="1"/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2000"/>
            </a:pPr>
            <a:r>
              <a:t>Suppose you’re writing a program that keeps track of the flowers in your garden:</a:t>
            </a:r>
          </a:p>
          <a:p>
            <a:pPr marL="0" indent="0">
              <a:spcBef>
                <a:spcPts val="1600"/>
              </a:spcBef>
              <a:buSzTx/>
              <a:buNone/>
              <a:defRPr sz="100"/>
            </a:pPr>
          </a:p>
          <a:p>
            <a:pPr marL="0" indent="0">
              <a:spcBef>
                <a:spcPts val="1600"/>
              </a:spcBef>
              <a:buSzTx/>
              <a:buNone/>
              <a:defRPr sz="14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num_flowers = 5</a:t>
            </a:r>
            <a:br/>
            <a:r>
              <a:t>  num_picked = 2</a:t>
            </a:r>
            <a:br/>
            <a:r>
              <a:t>  num_flowers = num_flowers – num_picked</a:t>
            </a:r>
            <a:br/>
          </a:p>
        </p:txBody>
      </p:sp>
      <p:pic>
        <p:nvPicPr>
          <p:cNvPr id="723" name="Google Shape;607;p57" descr="Google Shape;607;p5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10800000">
            <a:off x="5042001" y="1780102"/>
            <a:ext cx="1495053" cy="890997"/>
          </a:xfrm>
          <a:prstGeom prst="rect">
            <a:avLst/>
          </a:prstGeom>
          <a:ln w="12700">
            <a:miter lim="400000"/>
          </a:ln>
        </p:spPr>
      </p:pic>
      <p:sp>
        <p:nvSpPr>
          <p:cNvPr id="724" name="Google Shape;608;p57"/>
          <p:cNvSpPr txBox="1"/>
          <p:nvPr/>
        </p:nvSpPr>
        <p:spPr>
          <a:xfrm>
            <a:off x="5042036" y="2026265"/>
            <a:ext cx="1494902" cy="3987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 anchor="ctr">
            <a:spAutoFit/>
          </a:bodyPr>
          <a:lstStyle>
            <a:lvl1pPr>
              <a:defRPr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num_flowers</a:t>
            </a:r>
          </a:p>
        </p:txBody>
      </p:sp>
      <p:sp>
        <p:nvSpPr>
          <p:cNvPr id="725" name="Google Shape;609;p57"/>
          <p:cNvSpPr/>
          <p:nvPr/>
        </p:nvSpPr>
        <p:spPr>
          <a:xfrm>
            <a:off x="6536935" y="2225641"/>
            <a:ext cx="892800" cy="2"/>
          </a:xfrm>
          <a:prstGeom prst="line">
            <a:avLst/>
          </a:prstGeom>
          <a:ln w="28575">
            <a:solidFill>
              <a:srgbClr val="585858"/>
            </a:solidFill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726" name="Google Shape;611;p57"/>
          <p:cNvSpPr/>
          <p:nvPr/>
        </p:nvSpPr>
        <p:spPr>
          <a:xfrm>
            <a:off x="4790399" y="1766698"/>
            <a:ext cx="2" cy="1731600"/>
          </a:xfrm>
          <a:prstGeom prst="line">
            <a:avLst/>
          </a:prstGeom>
          <a:ln>
            <a:solidFill>
              <a:srgbClr val="585858"/>
            </a:solidFill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727" name="Google Shape;612;p57" descr="Google Shape;612;p5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10800000">
            <a:off x="5042025" y="2963728"/>
            <a:ext cx="1495053" cy="890997"/>
          </a:xfrm>
          <a:prstGeom prst="rect">
            <a:avLst/>
          </a:prstGeom>
          <a:ln w="12700">
            <a:miter lim="400000"/>
          </a:ln>
        </p:spPr>
      </p:pic>
      <p:sp>
        <p:nvSpPr>
          <p:cNvPr id="728" name="Google Shape;613;p57"/>
          <p:cNvSpPr txBox="1"/>
          <p:nvPr/>
        </p:nvSpPr>
        <p:spPr>
          <a:xfrm>
            <a:off x="5042062" y="3209889"/>
            <a:ext cx="1494902" cy="3987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 anchor="ctr">
            <a:spAutoFit/>
          </a:bodyPr>
          <a:lstStyle>
            <a:lvl1pPr>
              <a:defRPr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num_picked</a:t>
            </a:r>
          </a:p>
        </p:txBody>
      </p:sp>
      <p:pic>
        <p:nvPicPr>
          <p:cNvPr id="729" name="Google Shape;614;p57" descr="Google Shape;614;p5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429772" y="2886823"/>
            <a:ext cx="1156856" cy="1044802"/>
          </a:xfrm>
          <a:prstGeom prst="rect">
            <a:avLst/>
          </a:prstGeom>
          <a:ln w="12700">
            <a:miter lim="400000"/>
          </a:ln>
        </p:spPr>
      </p:pic>
      <p:sp>
        <p:nvSpPr>
          <p:cNvPr id="730" name="Google Shape;615;p57"/>
          <p:cNvSpPr txBox="1"/>
          <p:nvPr/>
        </p:nvSpPr>
        <p:spPr>
          <a:xfrm>
            <a:off x="7754180" y="3007286"/>
            <a:ext cx="507902" cy="919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 anchor="ctr">
            <a:spAutoFit/>
          </a:bodyPr>
          <a:lstStyle>
            <a:lvl1pPr algn="ctr">
              <a:defRPr sz="4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731" name="Google Shape;616;p57"/>
          <p:cNvSpPr/>
          <p:nvPr/>
        </p:nvSpPr>
        <p:spPr>
          <a:xfrm>
            <a:off x="6536962" y="3277044"/>
            <a:ext cx="1141354" cy="102545"/>
          </a:xfrm>
          <a:prstGeom prst="line">
            <a:avLst/>
          </a:prstGeom>
          <a:ln w="28575">
            <a:solidFill>
              <a:srgbClr val="585858"/>
            </a:solidFill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732" name="Google Shape;617;p57"/>
          <p:cNvSpPr txBox="1"/>
          <p:nvPr/>
        </p:nvSpPr>
        <p:spPr>
          <a:xfrm>
            <a:off x="568450" y="3778525"/>
            <a:ext cx="5952472" cy="10972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>
            <a:lvl1pPr algn="ctr">
              <a:defRPr sz="3000">
                <a:solidFill>
                  <a:srgbClr val="000000"/>
                </a:solidFill>
                <a:latin typeface="Caveat"/>
                <a:ea typeface="Caveat"/>
                <a:cs typeface="Caveat"/>
                <a:sym typeface="Caveat"/>
              </a:defRPr>
            </a:lvl1pPr>
          </a:lstStyle>
          <a:p>
            <a:pPr/>
            <a:r>
              <a:t>Then we can evaluate the right hand side of the assignment.</a:t>
            </a:r>
          </a:p>
        </p:txBody>
      </p:sp>
      <p:sp>
        <p:nvSpPr>
          <p:cNvPr id="733" name="Google Shape;618;p57"/>
          <p:cNvSpPr/>
          <p:nvPr/>
        </p:nvSpPr>
        <p:spPr>
          <a:xfrm rot="5402531">
            <a:off x="3201723" y="1945999"/>
            <a:ext cx="407402" cy="26352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cubicBezTo>
                  <a:pt x="5965" y="0"/>
                  <a:pt x="10800" y="125"/>
                  <a:pt x="10800" y="278"/>
                </a:cubicBezTo>
                <a:lnTo>
                  <a:pt x="10800" y="10522"/>
                </a:lnTo>
                <a:cubicBezTo>
                  <a:pt x="10800" y="10675"/>
                  <a:pt x="15635" y="10800"/>
                  <a:pt x="21600" y="10800"/>
                </a:cubicBezTo>
                <a:cubicBezTo>
                  <a:pt x="15635" y="10800"/>
                  <a:pt x="10800" y="10925"/>
                  <a:pt x="10800" y="11078"/>
                </a:cubicBezTo>
                <a:lnTo>
                  <a:pt x="10800" y="21322"/>
                </a:lnTo>
                <a:cubicBezTo>
                  <a:pt x="10800" y="21475"/>
                  <a:pt x="5965" y="21600"/>
                  <a:pt x="0" y="21600"/>
                </a:cubicBezTo>
              </a:path>
            </a:pathLst>
          </a:custGeom>
          <a:ln>
            <a:solidFill>
              <a:srgbClr val="585858"/>
            </a:solidFill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defRPr>
            </a:pPr>
          </a:p>
        </p:txBody>
      </p:sp>
      <p:pic>
        <p:nvPicPr>
          <p:cNvPr id="734" name="Google Shape;619;p57" descr="Google Shape;619;p5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429772" y="1703198"/>
            <a:ext cx="1156856" cy="1044802"/>
          </a:xfrm>
          <a:prstGeom prst="rect">
            <a:avLst/>
          </a:prstGeom>
          <a:ln w="12700">
            <a:miter lim="400000"/>
          </a:ln>
        </p:spPr>
      </p:pic>
      <p:sp>
        <p:nvSpPr>
          <p:cNvPr id="735" name="Google Shape;620;p57"/>
          <p:cNvSpPr txBox="1"/>
          <p:nvPr/>
        </p:nvSpPr>
        <p:spPr>
          <a:xfrm>
            <a:off x="7754155" y="1823660"/>
            <a:ext cx="507902" cy="919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 anchor="ctr">
            <a:spAutoFit/>
          </a:bodyPr>
          <a:lstStyle>
            <a:lvl1pPr algn="ctr">
              <a:defRPr sz="4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5</a:t>
            </a:r>
          </a:p>
        </p:txBody>
      </p:sp>
      <p:sp>
        <p:nvSpPr>
          <p:cNvPr id="736" name="Google Shape;621;p57"/>
          <p:cNvSpPr/>
          <p:nvPr/>
        </p:nvSpPr>
        <p:spPr>
          <a:xfrm flipV="1">
            <a:off x="2414875" y="2759724"/>
            <a:ext cx="483902" cy="432902"/>
          </a:xfrm>
          <a:prstGeom prst="line">
            <a:avLst/>
          </a:prstGeom>
          <a:ln>
            <a:solidFill>
              <a:srgbClr val="585858"/>
            </a:solidFill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737" name="Google Shape;622;p57"/>
          <p:cNvSpPr/>
          <p:nvPr/>
        </p:nvSpPr>
        <p:spPr>
          <a:xfrm flipV="1">
            <a:off x="3878598" y="2759724"/>
            <a:ext cx="483902" cy="432902"/>
          </a:xfrm>
          <a:prstGeom prst="line">
            <a:avLst/>
          </a:prstGeom>
          <a:ln>
            <a:solidFill>
              <a:srgbClr val="585858"/>
            </a:solidFill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738" name="Google Shape;623;p57"/>
          <p:cNvSpPr txBox="1"/>
          <p:nvPr/>
        </p:nvSpPr>
        <p:spPr>
          <a:xfrm>
            <a:off x="2809175" y="2341273"/>
            <a:ext cx="432900" cy="4666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>
            <a:lvl1pPr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/>
            <a:r>
              <a:t>5</a:t>
            </a:r>
          </a:p>
        </p:txBody>
      </p:sp>
      <p:sp>
        <p:nvSpPr>
          <p:cNvPr id="739" name="Google Shape;624;p57"/>
          <p:cNvSpPr txBox="1"/>
          <p:nvPr/>
        </p:nvSpPr>
        <p:spPr>
          <a:xfrm>
            <a:off x="4256975" y="2341273"/>
            <a:ext cx="432900" cy="4666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>
            <a:lvl1pPr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740" name="Google Shape;625;p57"/>
          <p:cNvSpPr txBox="1"/>
          <p:nvPr/>
        </p:nvSpPr>
        <p:spPr>
          <a:xfrm>
            <a:off x="3188973" y="3374554"/>
            <a:ext cx="432900" cy="466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 anchor="ctr">
            <a:spAutoFit/>
          </a:bodyPr>
          <a:lstStyle>
            <a:lvl1pPr algn="ctr"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/>
            <a:r>
              <a:t>3</a:t>
            </a:r>
          </a:p>
        </p:txBody>
      </p:sp>
      <p:grpSp>
        <p:nvGrpSpPr>
          <p:cNvPr id="743" name="Rectangle 2"/>
          <p:cNvGrpSpPr/>
          <p:nvPr/>
        </p:nvGrpSpPr>
        <p:grpSpPr>
          <a:xfrm>
            <a:off x="1143000" y="-18115"/>
            <a:ext cx="6858000" cy="559793"/>
            <a:chOff x="0" y="0"/>
            <a:chExt cx="6858000" cy="559791"/>
          </a:xfrm>
        </p:grpSpPr>
        <p:sp>
          <p:nvSpPr>
            <p:cNvPr id="741" name="Rectangle"/>
            <p:cNvSpPr/>
            <p:nvPr/>
          </p:nvSpPr>
          <p:spPr>
            <a:xfrm>
              <a:off x="0" y="-1"/>
              <a:ext cx="6858000" cy="559793"/>
            </a:xfrm>
            <a:prstGeom prst="rect">
              <a:avLst/>
            </a:prstGeom>
            <a:solidFill>
              <a:srgbClr val="C3D69B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342900">
                <a:defRPr b="1" sz="30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</a:p>
          </p:txBody>
        </p:sp>
        <p:sp>
          <p:nvSpPr>
            <p:cNvPr id="742" name="A Variable Example"/>
            <p:cNvSpPr txBox="1"/>
            <p:nvPr/>
          </p:nvSpPr>
          <p:spPr>
            <a:xfrm>
              <a:off x="34288" y="-1"/>
              <a:ext cx="6789422" cy="5597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normAutofit fontScale="100000" lnSpcReduction="0"/>
            </a:bodyPr>
            <a:lstStyle>
              <a:lvl1pPr algn="ctr" defTabSz="342900">
                <a:defRPr b="1" sz="3000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pPr/>
              <a:r>
                <a:t>A Variable Example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631;p58"/>
          <p:cNvSpPr txBox="1"/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2000"/>
            </a:pPr>
            <a:r>
              <a:t>Suppose you’re writing a program that keeps track of the flowers in your garden:</a:t>
            </a:r>
          </a:p>
          <a:p>
            <a:pPr marL="0" indent="0">
              <a:spcBef>
                <a:spcPts val="1600"/>
              </a:spcBef>
              <a:buSzTx/>
              <a:buNone/>
              <a:defRPr sz="100"/>
            </a:pPr>
          </a:p>
          <a:p>
            <a:pPr marL="0" indent="0">
              <a:spcBef>
                <a:spcPts val="1600"/>
              </a:spcBef>
              <a:buSzTx/>
              <a:buNone/>
              <a:defRPr sz="14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num_flowers = 5</a:t>
            </a:r>
            <a:br/>
            <a:r>
              <a:t>  num_picked = 2</a:t>
            </a:r>
            <a:br/>
            <a:r>
              <a:t>  num_flowers = </a:t>
            </a:r>
          </a:p>
        </p:txBody>
      </p:sp>
      <p:pic>
        <p:nvPicPr>
          <p:cNvPr id="746" name="Google Shape;632;p58" descr="Google Shape;632;p5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10800000">
            <a:off x="5042001" y="1780102"/>
            <a:ext cx="1495053" cy="890997"/>
          </a:xfrm>
          <a:prstGeom prst="rect">
            <a:avLst/>
          </a:prstGeom>
          <a:ln w="12700">
            <a:miter lim="400000"/>
          </a:ln>
        </p:spPr>
      </p:pic>
      <p:sp>
        <p:nvSpPr>
          <p:cNvPr id="747" name="Google Shape;633;p58"/>
          <p:cNvSpPr txBox="1"/>
          <p:nvPr/>
        </p:nvSpPr>
        <p:spPr>
          <a:xfrm>
            <a:off x="5042036" y="2026265"/>
            <a:ext cx="1494902" cy="3987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 anchor="ctr">
            <a:spAutoFit/>
          </a:bodyPr>
          <a:lstStyle>
            <a:lvl1pPr>
              <a:defRPr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num_flowers</a:t>
            </a:r>
          </a:p>
        </p:txBody>
      </p:sp>
      <p:sp>
        <p:nvSpPr>
          <p:cNvPr id="748" name="Google Shape;634;p58"/>
          <p:cNvSpPr/>
          <p:nvPr/>
        </p:nvSpPr>
        <p:spPr>
          <a:xfrm>
            <a:off x="6536935" y="2225641"/>
            <a:ext cx="892800" cy="2"/>
          </a:xfrm>
          <a:prstGeom prst="line">
            <a:avLst/>
          </a:prstGeom>
          <a:ln w="28575">
            <a:solidFill>
              <a:srgbClr val="585858"/>
            </a:solidFill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749" name="Google Shape;636;p58"/>
          <p:cNvSpPr/>
          <p:nvPr/>
        </p:nvSpPr>
        <p:spPr>
          <a:xfrm>
            <a:off x="4790399" y="1766698"/>
            <a:ext cx="2" cy="1731600"/>
          </a:xfrm>
          <a:prstGeom prst="line">
            <a:avLst/>
          </a:prstGeom>
          <a:ln>
            <a:solidFill>
              <a:srgbClr val="585858"/>
            </a:solidFill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750" name="Google Shape;637;p58" descr="Google Shape;637;p5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10800000">
            <a:off x="5042025" y="2963728"/>
            <a:ext cx="1495053" cy="890997"/>
          </a:xfrm>
          <a:prstGeom prst="rect">
            <a:avLst/>
          </a:prstGeom>
          <a:ln w="12700">
            <a:miter lim="400000"/>
          </a:ln>
        </p:spPr>
      </p:pic>
      <p:sp>
        <p:nvSpPr>
          <p:cNvPr id="751" name="Google Shape;638;p58"/>
          <p:cNvSpPr txBox="1"/>
          <p:nvPr/>
        </p:nvSpPr>
        <p:spPr>
          <a:xfrm>
            <a:off x="5042062" y="3209889"/>
            <a:ext cx="1494902" cy="3987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 anchor="ctr">
            <a:spAutoFit/>
          </a:bodyPr>
          <a:lstStyle>
            <a:lvl1pPr>
              <a:defRPr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num_picked</a:t>
            </a:r>
          </a:p>
        </p:txBody>
      </p:sp>
      <p:pic>
        <p:nvPicPr>
          <p:cNvPr id="752" name="Google Shape;639;p58" descr="Google Shape;639;p5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429772" y="2886823"/>
            <a:ext cx="1156856" cy="1044802"/>
          </a:xfrm>
          <a:prstGeom prst="rect">
            <a:avLst/>
          </a:prstGeom>
          <a:ln w="12700">
            <a:miter lim="400000"/>
          </a:ln>
        </p:spPr>
      </p:pic>
      <p:sp>
        <p:nvSpPr>
          <p:cNvPr id="753" name="Google Shape;640;p58"/>
          <p:cNvSpPr txBox="1"/>
          <p:nvPr/>
        </p:nvSpPr>
        <p:spPr>
          <a:xfrm>
            <a:off x="7754180" y="3007286"/>
            <a:ext cx="507902" cy="919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 anchor="ctr">
            <a:spAutoFit/>
          </a:bodyPr>
          <a:lstStyle>
            <a:lvl1pPr algn="ctr">
              <a:defRPr sz="4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754" name="Google Shape;641;p58"/>
          <p:cNvSpPr/>
          <p:nvPr/>
        </p:nvSpPr>
        <p:spPr>
          <a:xfrm>
            <a:off x="6536962" y="3277044"/>
            <a:ext cx="1141354" cy="102545"/>
          </a:xfrm>
          <a:prstGeom prst="line">
            <a:avLst/>
          </a:prstGeom>
          <a:ln w="28575">
            <a:solidFill>
              <a:srgbClr val="585858"/>
            </a:solidFill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755" name="Google Shape;642;p58"/>
          <p:cNvSpPr txBox="1"/>
          <p:nvPr/>
        </p:nvSpPr>
        <p:spPr>
          <a:xfrm>
            <a:off x="568450" y="3778525"/>
            <a:ext cx="6619586" cy="10972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/>
          <a:p>
            <a:pPr algn="ctr">
              <a:defRPr sz="3000">
                <a:solidFill>
                  <a:srgbClr val="000000"/>
                </a:solidFill>
                <a:latin typeface="Caveat"/>
                <a:ea typeface="Caveat"/>
                <a:cs typeface="Caveat"/>
                <a:sym typeface="Caveat"/>
              </a:defRPr>
            </a:pPr>
            <a:r>
              <a:t>The right side of the equals sign </a:t>
            </a:r>
            <a:r>
              <a:rPr b="1"/>
              <a:t>always</a:t>
            </a:r>
            <a:r>
              <a:t> gets evaluated first.</a:t>
            </a:r>
          </a:p>
        </p:txBody>
      </p:sp>
      <p:sp>
        <p:nvSpPr>
          <p:cNvPr id="756" name="Google Shape;643;p58"/>
          <p:cNvSpPr txBox="1"/>
          <p:nvPr/>
        </p:nvSpPr>
        <p:spPr>
          <a:xfrm>
            <a:off x="3177625" y="2718379"/>
            <a:ext cx="432900" cy="466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 anchor="ctr">
            <a:spAutoFit/>
          </a:bodyPr>
          <a:lstStyle>
            <a:lvl1pPr algn="ctr"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/>
            <a:r>
              <a:t>3</a:t>
            </a:r>
          </a:p>
        </p:txBody>
      </p:sp>
      <p:grpSp>
        <p:nvGrpSpPr>
          <p:cNvPr id="759" name="Rectangle 2"/>
          <p:cNvGrpSpPr/>
          <p:nvPr/>
        </p:nvGrpSpPr>
        <p:grpSpPr>
          <a:xfrm>
            <a:off x="1143000" y="-18115"/>
            <a:ext cx="6858000" cy="559793"/>
            <a:chOff x="0" y="0"/>
            <a:chExt cx="6858000" cy="559791"/>
          </a:xfrm>
        </p:grpSpPr>
        <p:sp>
          <p:nvSpPr>
            <p:cNvPr id="757" name="Rectangle"/>
            <p:cNvSpPr/>
            <p:nvPr/>
          </p:nvSpPr>
          <p:spPr>
            <a:xfrm>
              <a:off x="0" y="-1"/>
              <a:ext cx="6858000" cy="559793"/>
            </a:xfrm>
            <a:prstGeom prst="rect">
              <a:avLst/>
            </a:prstGeom>
            <a:solidFill>
              <a:srgbClr val="C3D69B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342900">
                <a:defRPr b="1" sz="30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</a:p>
          </p:txBody>
        </p:sp>
        <p:sp>
          <p:nvSpPr>
            <p:cNvPr id="758" name="A Variable Example"/>
            <p:cNvSpPr txBox="1"/>
            <p:nvPr/>
          </p:nvSpPr>
          <p:spPr>
            <a:xfrm>
              <a:off x="34288" y="-1"/>
              <a:ext cx="6789422" cy="5597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normAutofit fontScale="100000" lnSpcReduction="0"/>
            </a:bodyPr>
            <a:lstStyle>
              <a:lvl1pPr algn="ctr" defTabSz="342900">
                <a:defRPr b="1" sz="3000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pPr/>
              <a:r>
                <a:t>A Variable Example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649;p59"/>
          <p:cNvSpPr txBox="1"/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2000"/>
            </a:pPr>
            <a:r>
              <a:t>Suppose you’re writing a program that keeps track of the flowers in your garden:</a:t>
            </a:r>
          </a:p>
          <a:p>
            <a:pPr marL="0" indent="0">
              <a:spcBef>
                <a:spcPts val="1600"/>
              </a:spcBef>
              <a:buSzTx/>
              <a:buNone/>
              <a:defRPr sz="100"/>
            </a:pPr>
          </a:p>
          <a:p>
            <a:pPr marL="0" indent="0">
              <a:spcBef>
                <a:spcPts val="1600"/>
              </a:spcBef>
              <a:buSzTx/>
              <a:buNone/>
              <a:defRPr sz="14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num_flowers = 5</a:t>
            </a:r>
            <a:br/>
            <a:r>
              <a:t>  num_picked = 2</a:t>
            </a:r>
            <a:br/>
            <a:r>
              <a:t>  num_flowers = </a:t>
            </a:r>
          </a:p>
        </p:txBody>
      </p:sp>
      <p:pic>
        <p:nvPicPr>
          <p:cNvPr id="762" name="Google Shape;650;p59" descr="Google Shape;650;p5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10800000">
            <a:off x="5042001" y="1780102"/>
            <a:ext cx="1495053" cy="890997"/>
          </a:xfrm>
          <a:prstGeom prst="rect">
            <a:avLst/>
          </a:prstGeom>
          <a:ln w="12700">
            <a:miter lim="400000"/>
          </a:ln>
        </p:spPr>
      </p:pic>
      <p:sp>
        <p:nvSpPr>
          <p:cNvPr id="763" name="Google Shape;651;p59"/>
          <p:cNvSpPr txBox="1"/>
          <p:nvPr/>
        </p:nvSpPr>
        <p:spPr>
          <a:xfrm>
            <a:off x="5042036" y="2026265"/>
            <a:ext cx="1494902" cy="3987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 anchor="ctr">
            <a:spAutoFit/>
          </a:bodyPr>
          <a:lstStyle>
            <a:lvl1pPr>
              <a:defRPr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num_flowers</a:t>
            </a:r>
          </a:p>
        </p:txBody>
      </p:sp>
      <p:sp>
        <p:nvSpPr>
          <p:cNvPr id="764" name="Google Shape;652;p59"/>
          <p:cNvSpPr/>
          <p:nvPr/>
        </p:nvSpPr>
        <p:spPr>
          <a:xfrm>
            <a:off x="6536935" y="2225641"/>
            <a:ext cx="892800" cy="2"/>
          </a:xfrm>
          <a:prstGeom prst="line">
            <a:avLst/>
          </a:prstGeom>
          <a:ln w="28575">
            <a:solidFill>
              <a:srgbClr val="585858"/>
            </a:solidFill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765" name="Google Shape;654;p59"/>
          <p:cNvSpPr/>
          <p:nvPr/>
        </p:nvSpPr>
        <p:spPr>
          <a:xfrm>
            <a:off x="4790399" y="1766698"/>
            <a:ext cx="2" cy="1731600"/>
          </a:xfrm>
          <a:prstGeom prst="line">
            <a:avLst/>
          </a:prstGeom>
          <a:ln>
            <a:solidFill>
              <a:srgbClr val="585858"/>
            </a:solidFill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766" name="Google Shape;655;p59" descr="Google Shape;655;p5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10800000">
            <a:off x="5042025" y="2963728"/>
            <a:ext cx="1495053" cy="890997"/>
          </a:xfrm>
          <a:prstGeom prst="rect">
            <a:avLst/>
          </a:prstGeom>
          <a:ln w="12700">
            <a:miter lim="400000"/>
          </a:ln>
        </p:spPr>
      </p:pic>
      <p:sp>
        <p:nvSpPr>
          <p:cNvPr id="767" name="Google Shape;656;p59"/>
          <p:cNvSpPr txBox="1"/>
          <p:nvPr/>
        </p:nvSpPr>
        <p:spPr>
          <a:xfrm>
            <a:off x="5042062" y="3209889"/>
            <a:ext cx="1494902" cy="3987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 anchor="ctr">
            <a:spAutoFit/>
          </a:bodyPr>
          <a:lstStyle>
            <a:lvl1pPr>
              <a:defRPr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num_picked</a:t>
            </a:r>
          </a:p>
        </p:txBody>
      </p:sp>
      <p:pic>
        <p:nvPicPr>
          <p:cNvPr id="768" name="Google Shape;657;p59" descr="Google Shape;657;p59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429772" y="2886823"/>
            <a:ext cx="1156856" cy="1044802"/>
          </a:xfrm>
          <a:prstGeom prst="rect">
            <a:avLst/>
          </a:prstGeom>
          <a:ln w="12700">
            <a:miter lim="400000"/>
          </a:ln>
        </p:spPr>
      </p:pic>
      <p:sp>
        <p:nvSpPr>
          <p:cNvPr id="769" name="Google Shape;658;p59"/>
          <p:cNvSpPr txBox="1"/>
          <p:nvPr/>
        </p:nvSpPr>
        <p:spPr>
          <a:xfrm>
            <a:off x="7754180" y="3007286"/>
            <a:ext cx="507902" cy="919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 anchor="ctr">
            <a:spAutoFit/>
          </a:bodyPr>
          <a:lstStyle>
            <a:lvl1pPr algn="ctr">
              <a:defRPr sz="4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770" name="Google Shape;659;p59"/>
          <p:cNvSpPr/>
          <p:nvPr/>
        </p:nvSpPr>
        <p:spPr>
          <a:xfrm>
            <a:off x="6536962" y="3277044"/>
            <a:ext cx="1141354" cy="102545"/>
          </a:xfrm>
          <a:prstGeom prst="line">
            <a:avLst/>
          </a:prstGeom>
          <a:ln w="28575">
            <a:solidFill>
              <a:srgbClr val="585858"/>
            </a:solidFill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771" name="Google Shape;660;p59"/>
          <p:cNvSpPr txBox="1"/>
          <p:nvPr/>
        </p:nvSpPr>
        <p:spPr>
          <a:xfrm>
            <a:off x="3626358" y="4190912"/>
            <a:ext cx="5576402" cy="6400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>
            <a:lvl1pPr algn="ctr">
              <a:defRPr sz="3000">
                <a:solidFill>
                  <a:srgbClr val="000000"/>
                </a:solidFill>
                <a:latin typeface="Caveat"/>
                <a:ea typeface="Caveat"/>
                <a:cs typeface="Caveat"/>
                <a:sym typeface="Caveat"/>
              </a:defRPr>
            </a:lvl1pPr>
          </a:lstStyle>
          <a:p>
            <a:pPr/>
            <a:r>
              <a:t>This is a new Python object!</a:t>
            </a:r>
          </a:p>
        </p:txBody>
      </p:sp>
      <p:sp>
        <p:nvSpPr>
          <p:cNvPr id="772" name="Google Shape;661;p59"/>
          <p:cNvSpPr txBox="1"/>
          <p:nvPr/>
        </p:nvSpPr>
        <p:spPr>
          <a:xfrm>
            <a:off x="3177625" y="2718379"/>
            <a:ext cx="432900" cy="466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 anchor="ctr">
            <a:spAutoFit/>
          </a:bodyPr>
          <a:lstStyle>
            <a:lvl1pPr algn="ctr"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/>
            <a:r>
              <a:t>3</a:t>
            </a:r>
          </a:p>
        </p:txBody>
      </p:sp>
      <p:pic>
        <p:nvPicPr>
          <p:cNvPr id="773" name="Google Shape;662;p59" descr="Google Shape;662;p59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429772" y="1703198"/>
            <a:ext cx="1156856" cy="1044802"/>
          </a:xfrm>
          <a:prstGeom prst="rect">
            <a:avLst/>
          </a:prstGeom>
          <a:ln w="12700">
            <a:miter lim="400000"/>
          </a:ln>
        </p:spPr>
      </p:pic>
      <p:sp>
        <p:nvSpPr>
          <p:cNvPr id="774" name="Google Shape;663;p59"/>
          <p:cNvSpPr txBox="1"/>
          <p:nvPr/>
        </p:nvSpPr>
        <p:spPr>
          <a:xfrm>
            <a:off x="7754155" y="1823660"/>
            <a:ext cx="507902" cy="919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 anchor="ctr">
            <a:spAutoFit/>
          </a:bodyPr>
          <a:lstStyle>
            <a:lvl1pPr algn="ctr">
              <a:defRPr sz="4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3</a:t>
            </a:r>
          </a:p>
        </p:txBody>
      </p:sp>
      <p:pic>
        <p:nvPicPr>
          <p:cNvPr id="775" name="Google Shape;664;p59" descr="Google Shape;664;p59"/>
          <p:cNvPicPr>
            <a:picLocks noChangeAspect="1"/>
          </p:cNvPicPr>
          <p:nvPr/>
        </p:nvPicPr>
        <p:blipFill>
          <a:blip r:embed="rId4">
            <a:extLst/>
          </a:blip>
          <a:srcRect l="0" t="0" r="0" b="15717"/>
          <a:stretch>
            <a:fillRect/>
          </a:stretch>
        </p:blipFill>
        <p:spPr>
          <a:xfrm flipH="1" rot="3655776">
            <a:off x="7634058" y="2801127"/>
            <a:ext cx="2058608" cy="136892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778" name="Rectangle 2"/>
          <p:cNvGrpSpPr/>
          <p:nvPr/>
        </p:nvGrpSpPr>
        <p:grpSpPr>
          <a:xfrm>
            <a:off x="1143000" y="-18115"/>
            <a:ext cx="6858000" cy="559793"/>
            <a:chOff x="0" y="0"/>
            <a:chExt cx="6858000" cy="559791"/>
          </a:xfrm>
        </p:grpSpPr>
        <p:sp>
          <p:nvSpPr>
            <p:cNvPr id="776" name="Rectangle"/>
            <p:cNvSpPr/>
            <p:nvPr/>
          </p:nvSpPr>
          <p:spPr>
            <a:xfrm>
              <a:off x="0" y="-1"/>
              <a:ext cx="6858000" cy="559793"/>
            </a:xfrm>
            <a:prstGeom prst="rect">
              <a:avLst/>
            </a:prstGeom>
            <a:solidFill>
              <a:srgbClr val="C3D69B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342900">
                <a:defRPr b="1" sz="30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</a:p>
          </p:txBody>
        </p:sp>
        <p:sp>
          <p:nvSpPr>
            <p:cNvPr id="777" name="A Variable Example"/>
            <p:cNvSpPr txBox="1"/>
            <p:nvPr/>
          </p:nvSpPr>
          <p:spPr>
            <a:xfrm>
              <a:off x="34288" y="-1"/>
              <a:ext cx="6789422" cy="5597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normAutofit fontScale="100000" lnSpcReduction="0"/>
            </a:bodyPr>
            <a:lstStyle>
              <a:lvl1pPr algn="ctr" defTabSz="342900">
                <a:defRPr b="1" sz="3000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pPr/>
              <a:r>
                <a:t>A Variable Example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670;p60"/>
          <p:cNvSpPr txBox="1"/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2000"/>
            </a:pPr>
            <a:r>
              <a:t>Suppose you’re writing a program that keeps track of the flowers in your garden:</a:t>
            </a:r>
          </a:p>
          <a:p>
            <a:pPr marL="0" indent="0">
              <a:spcBef>
                <a:spcPts val="1600"/>
              </a:spcBef>
              <a:buSzTx/>
              <a:buNone/>
              <a:defRPr sz="100"/>
            </a:pPr>
          </a:p>
          <a:p>
            <a:pPr marL="0" indent="0">
              <a:spcBef>
                <a:spcPts val="1600"/>
              </a:spcBef>
              <a:buSzTx/>
              <a:buNone/>
              <a:defRPr sz="14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num_flowers = 5</a:t>
            </a:r>
            <a:br/>
            <a:r>
              <a:t>  num_picked = 2</a:t>
            </a:r>
            <a:br/>
            <a:r>
              <a:t>  num_flowers = </a:t>
            </a:r>
          </a:p>
        </p:txBody>
      </p:sp>
      <p:pic>
        <p:nvPicPr>
          <p:cNvPr id="781" name="Google Shape;671;p60" descr="Google Shape;671;p6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10800000">
            <a:off x="5042001" y="1780102"/>
            <a:ext cx="1495053" cy="890997"/>
          </a:xfrm>
          <a:prstGeom prst="rect">
            <a:avLst/>
          </a:prstGeom>
          <a:ln w="12700">
            <a:miter lim="400000"/>
          </a:ln>
        </p:spPr>
      </p:pic>
      <p:sp>
        <p:nvSpPr>
          <p:cNvPr id="782" name="Google Shape;672;p60"/>
          <p:cNvSpPr txBox="1"/>
          <p:nvPr/>
        </p:nvSpPr>
        <p:spPr>
          <a:xfrm>
            <a:off x="5042036" y="2026265"/>
            <a:ext cx="1494902" cy="3987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 anchor="ctr">
            <a:spAutoFit/>
          </a:bodyPr>
          <a:lstStyle>
            <a:lvl1pPr>
              <a:defRPr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num_flowers</a:t>
            </a:r>
          </a:p>
        </p:txBody>
      </p:sp>
      <p:sp>
        <p:nvSpPr>
          <p:cNvPr id="783" name="Google Shape;673;p60"/>
          <p:cNvSpPr/>
          <p:nvPr/>
        </p:nvSpPr>
        <p:spPr>
          <a:xfrm>
            <a:off x="6536935" y="2225641"/>
            <a:ext cx="892800" cy="2"/>
          </a:xfrm>
          <a:prstGeom prst="line">
            <a:avLst/>
          </a:prstGeom>
          <a:ln w="28575">
            <a:solidFill>
              <a:srgbClr val="585858"/>
            </a:solidFill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784" name="Google Shape;675;p60"/>
          <p:cNvSpPr/>
          <p:nvPr/>
        </p:nvSpPr>
        <p:spPr>
          <a:xfrm>
            <a:off x="4790399" y="1766698"/>
            <a:ext cx="2" cy="1731600"/>
          </a:xfrm>
          <a:prstGeom prst="line">
            <a:avLst/>
          </a:prstGeom>
          <a:ln>
            <a:solidFill>
              <a:srgbClr val="585858"/>
            </a:solidFill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785" name="Google Shape;676;p60" descr="Google Shape;676;p6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10800000">
            <a:off x="5042025" y="2963728"/>
            <a:ext cx="1495053" cy="890997"/>
          </a:xfrm>
          <a:prstGeom prst="rect">
            <a:avLst/>
          </a:prstGeom>
          <a:ln w="12700">
            <a:miter lim="400000"/>
          </a:ln>
        </p:spPr>
      </p:pic>
      <p:sp>
        <p:nvSpPr>
          <p:cNvPr id="786" name="Google Shape;677;p60"/>
          <p:cNvSpPr txBox="1"/>
          <p:nvPr/>
        </p:nvSpPr>
        <p:spPr>
          <a:xfrm>
            <a:off x="5042062" y="3209889"/>
            <a:ext cx="1494902" cy="3987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 anchor="ctr">
            <a:spAutoFit/>
          </a:bodyPr>
          <a:lstStyle>
            <a:lvl1pPr>
              <a:defRPr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num_picked</a:t>
            </a:r>
          </a:p>
        </p:txBody>
      </p:sp>
      <p:pic>
        <p:nvPicPr>
          <p:cNvPr id="787" name="Google Shape;678;p60" descr="Google Shape;678;p60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429772" y="2886823"/>
            <a:ext cx="1156856" cy="1044802"/>
          </a:xfrm>
          <a:prstGeom prst="rect">
            <a:avLst/>
          </a:prstGeom>
          <a:ln w="12700">
            <a:miter lim="400000"/>
          </a:ln>
        </p:spPr>
      </p:pic>
      <p:sp>
        <p:nvSpPr>
          <p:cNvPr id="788" name="Google Shape;679;p60"/>
          <p:cNvSpPr txBox="1"/>
          <p:nvPr/>
        </p:nvSpPr>
        <p:spPr>
          <a:xfrm>
            <a:off x="7754180" y="3007286"/>
            <a:ext cx="507902" cy="919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 anchor="ctr">
            <a:spAutoFit/>
          </a:bodyPr>
          <a:lstStyle>
            <a:lvl1pPr algn="ctr">
              <a:defRPr sz="4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789" name="Google Shape;680;p60"/>
          <p:cNvSpPr/>
          <p:nvPr/>
        </p:nvSpPr>
        <p:spPr>
          <a:xfrm>
            <a:off x="6536962" y="3277044"/>
            <a:ext cx="1141354" cy="102545"/>
          </a:xfrm>
          <a:prstGeom prst="line">
            <a:avLst/>
          </a:prstGeom>
          <a:ln w="28575">
            <a:solidFill>
              <a:srgbClr val="585858"/>
            </a:solidFill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790" name="Google Shape;681;p60"/>
          <p:cNvSpPr txBox="1"/>
          <p:nvPr/>
        </p:nvSpPr>
        <p:spPr>
          <a:xfrm>
            <a:off x="155850" y="3867949"/>
            <a:ext cx="8832300" cy="10972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>
            <a:lvl1pPr algn="ctr">
              <a:defRPr sz="3000">
                <a:solidFill>
                  <a:srgbClr val="000000"/>
                </a:solidFill>
                <a:latin typeface="Caveat"/>
                <a:ea typeface="Caveat"/>
                <a:cs typeface="Caveat"/>
                <a:sym typeface="Caveat"/>
              </a:defRPr>
            </a:lvl1pPr>
          </a:lstStyle>
          <a:p>
            <a:pPr/>
            <a:r>
              <a:t>Python handles all the baggage for you when you use variables.</a:t>
            </a:r>
          </a:p>
        </p:txBody>
      </p:sp>
      <p:sp>
        <p:nvSpPr>
          <p:cNvPr id="791" name="Google Shape;682;p60"/>
          <p:cNvSpPr txBox="1"/>
          <p:nvPr/>
        </p:nvSpPr>
        <p:spPr>
          <a:xfrm>
            <a:off x="3177625" y="2718379"/>
            <a:ext cx="432900" cy="466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 anchor="ctr">
            <a:spAutoFit/>
          </a:bodyPr>
          <a:lstStyle>
            <a:lvl1pPr algn="ctr"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/>
            <a:r>
              <a:t>3</a:t>
            </a:r>
          </a:p>
        </p:txBody>
      </p:sp>
      <p:pic>
        <p:nvPicPr>
          <p:cNvPr id="792" name="Google Shape;683;p60" descr="Google Shape;683;p60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429772" y="1703198"/>
            <a:ext cx="1156856" cy="1044802"/>
          </a:xfrm>
          <a:prstGeom prst="rect">
            <a:avLst/>
          </a:prstGeom>
          <a:ln w="12700">
            <a:miter lim="400000"/>
          </a:ln>
        </p:spPr>
      </p:pic>
      <p:sp>
        <p:nvSpPr>
          <p:cNvPr id="793" name="Google Shape;684;p60"/>
          <p:cNvSpPr txBox="1"/>
          <p:nvPr/>
        </p:nvSpPr>
        <p:spPr>
          <a:xfrm>
            <a:off x="7754155" y="1823660"/>
            <a:ext cx="507902" cy="919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 anchor="ctr">
            <a:spAutoFit/>
          </a:bodyPr>
          <a:lstStyle>
            <a:lvl1pPr algn="ctr">
              <a:defRPr sz="4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3</a:t>
            </a:r>
          </a:p>
        </p:txBody>
      </p:sp>
      <p:grpSp>
        <p:nvGrpSpPr>
          <p:cNvPr id="796" name="Rectangle 2"/>
          <p:cNvGrpSpPr/>
          <p:nvPr/>
        </p:nvGrpSpPr>
        <p:grpSpPr>
          <a:xfrm>
            <a:off x="1143000" y="-18115"/>
            <a:ext cx="6858000" cy="559793"/>
            <a:chOff x="0" y="0"/>
            <a:chExt cx="6858000" cy="559791"/>
          </a:xfrm>
        </p:grpSpPr>
        <p:sp>
          <p:nvSpPr>
            <p:cNvPr id="794" name="Rectangle"/>
            <p:cNvSpPr/>
            <p:nvPr/>
          </p:nvSpPr>
          <p:spPr>
            <a:xfrm>
              <a:off x="0" y="-1"/>
              <a:ext cx="6858000" cy="559793"/>
            </a:xfrm>
            <a:prstGeom prst="rect">
              <a:avLst/>
            </a:prstGeom>
            <a:solidFill>
              <a:srgbClr val="C3D69B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342900">
                <a:defRPr b="1" sz="30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</a:p>
          </p:txBody>
        </p:sp>
        <p:sp>
          <p:nvSpPr>
            <p:cNvPr id="795" name="A Variable Example"/>
            <p:cNvSpPr txBox="1"/>
            <p:nvPr/>
          </p:nvSpPr>
          <p:spPr>
            <a:xfrm>
              <a:off x="34288" y="-1"/>
              <a:ext cx="6789422" cy="5597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normAutofit fontScale="100000" lnSpcReduction="0"/>
            </a:bodyPr>
            <a:lstStyle>
              <a:lvl1pPr algn="ctr" defTabSz="342900">
                <a:defRPr b="1" sz="3000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pPr/>
              <a:r>
                <a:t>A Variable Example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925;p91"/>
          <p:cNvSpPr txBox="1"/>
          <p:nvPr>
            <p:ph type="title"/>
          </p:nvPr>
        </p:nvSpPr>
        <p:spPr>
          <a:xfrm>
            <a:off x="311699" y="2150848"/>
            <a:ext cx="8520602" cy="841802"/>
          </a:xfrm>
          <a:prstGeom prst="rect">
            <a:avLst/>
          </a:prstGeom>
        </p:spPr>
        <p:txBody>
          <a:bodyPr/>
          <a:lstStyle>
            <a:lvl1pPr defTabSz="795527">
              <a:defRPr sz="4100"/>
            </a:lvl1pPr>
          </a:lstStyle>
          <a:p>
            <a:pPr/>
            <a:r>
              <a:t>How do computer get user input?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2" name="Rectangle 2"/>
          <p:cNvGrpSpPr/>
          <p:nvPr/>
        </p:nvGrpSpPr>
        <p:grpSpPr>
          <a:xfrm>
            <a:off x="1143000" y="-18115"/>
            <a:ext cx="6858000" cy="559793"/>
            <a:chOff x="0" y="0"/>
            <a:chExt cx="6858000" cy="559791"/>
          </a:xfrm>
        </p:grpSpPr>
        <p:sp>
          <p:nvSpPr>
            <p:cNvPr id="800" name="Rectangle"/>
            <p:cNvSpPr/>
            <p:nvPr/>
          </p:nvSpPr>
          <p:spPr>
            <a:xfrm>
              <a:off x="0" y="-1"/>
              <a:ext cx="6858000" cy="559793"/>
            </a:xfrm>
            <a:prstGeom prst="rect">
              <a:avLst/>
            </a:prstGeom>
            <a:solidFill>
              <a:srgbClr val="C3D69B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342900">
                <a:defRPr sz="32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801" name="input function"/>
            <p:cNvSpPr txBox="1"/>
            <p:nvPr/>
          </p:nvSpPr>
          <p:spPr>
            <a:xfrm>
              <a:off x="34288" y="-1"/>
              <a:ext cx="6789422" cy="5597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normAutofit fontScale="100000" lnSpcReduction="0"/>
            </a:bodyPr>
            <a:lstStyle/>
            <a:p>
              <a:pPr algn="ctr" defTabSz="342900">
                <a:defRPr b="1" sz="30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input</a:t>
              </a:r>
              <a:r>
                <a:rPr>
                  <a:latin typeface="Century Gothic"/>
                  <a:ea typeface="Century Gothic"/>
                  <a:cs typeface="Century Gothic"/>
                  <a:sym typeface="Century Gothic"/>
                </a:rPr>
                <a:t> function</a:t>
              </a:r>
            </a:p>
          </p:txBody>
        </p:sp>
      </p:grpSp>
      <p:sp>
        <p:nvSpPr>
          <p:cNvPr id="803" name="Rectangle 1"/>
          <p:cNvSpPr/>
          <p:nvPr/>
        </p:nvSpPr>
        <p:spPr>
          <a:xfrm>
            <a:off x="1516524" y="823225"/>
            <a:ext cx="6110952" cy="932179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89" tIns="34289" rIns="34289" bIns="34289" anchor="ctr">
            <a:spAutoFit/>
          </a:bodyPr>
          <a:lstStyle/>
          <a:p>
            <a:pPr algn="ctr" defTabSz="685800">
              <a:defRPr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br/>
            <a:r>
              <a:t> num1 = </a:t>
            </a:r>
            <a:r>
              <a:rPr>
                <a:solidFill>
                  <a:srgbClr val="000080"/>
                </a:solidFill>
              </a:rPr>
              <a:t>input</a:t>
            </a:r>
            <a:r>
              <a:t>(</a:t>
            </a:r>
            <a:r>
              <a:rPr b="1">
                <a:solidFill>
                  <a:srgbClr val="008080"/>
                </a:solidFill>
              </a:rPr>
              <a:t>"Enter first number: "</a:t>
            </a:r>
            <a:r>
              <a:t>)</a:t>
            </a:r>
            <a:br/>
          </a:p>
        </p:txBody>
      </p:sp>
      <p:sp>
        <p:nvSpPr>
          <p:cNvPr id="804" name="Content Placeholder 2"/>
          <p:cNvSpPr txBox="1"/>
          <p:nvPr>
            <p:ph type="body" sz="half" idx="1"/>
          </p:nvPr>
        </p:nvSpPr>
        <p:spPr>
          <a:xfrm>
            <a:off x="1485900" y="1810275"/>
            <a:ext cx="6311900" cy="2850627"/>
          </a:xfrm>
          <a:prstGeom prst="rect">
            <a:avLst/>
          </a:prstGeom>
        </p:spPr>
        <p:txBody>
          <a:bodyPr/>
          <a:lstStyle/>
          <a:p>
            <a:pPr marL="244928" indent="-244928">
              <a:defRPr b="1" sz="2000">
                <a:latin typeface="Courier"/>
                <a:ea typeface="Courier"/>
                <a:cs typeface="Courier"/>
                <a:sym typeface="Courier"/>
              </a:defRPr>
            </a:pPr>
            <a:r>
              <a:t>input</a:t>
            </a:r>
            <a:r>
              <a:rPr b="0">
                <a:latin typeface="Calibri"/>
                <a:ea typeface="Calibri"/>
                <a:cs typeface="Calibri"/>
                <a:sym typeface="Calibri"/>
              </a:rPr>
              <a:t> command gets text input from the user</a:t>
            </a:r>
          </a:p>
          <a:p>
            <a:pPr marL="244928" indent="-244928">
              <a:defRPr sz="2000"/>
            </a:pPr>
            <a:r>
              <a:t>Prints text specified in double/single quotes</a:t>
            </a:r>
          </a:p>
          <a:p>
            <a:pPr lvl="1" marL="671512" indent="-214312">
              <a:spcBef>
                <a:spcPts val="400"/>
              </a:spcBef>
              <a:defRPr sz="1800"/>
            </a:pPr>
            <a:r>
              <a:t>Then waits for user input</a:t>
            </a:r>
            <a:endParaRPr sz="2000"/>
          </a:p>
          <a:p>
            <a:pPr lvl="1" marL="671512" indent="-214312">
              <a:spcBef>
                <a:spcPts val="400"/>
              </a:spcBef>
              <a:defRPr sz="1800"/>
            </a:pPr>
            <a:r>
              <a:t>Here, user input from </a:t>
            </a:r>
            <a:r>
              <a:rPr b="1">
                <a:latin typeface="Courier"/>
                <a:ea typeface="Courier"/>
                <a:cs typeface="Courier"/>
                <a:sym typeface="Courier"/>
              </a:rPr>
              <a:t>input</a:t>
            </a:r>
            <a:r>
              <a:t> is put in a </a:t>
            </a:r>
            <a:r>
              <a:rPr b="1" u="sng"/>
              <a:t>variable</a:t>
            </a:r>
            <a:r>
              <a:t> (</a:t>
            </a:r>
            <a:r>
              <a:rPr b="1">
                <a:latin typeface="Courier"/>
                <a:ea typeface="Courier"/>
                <a:cs typeface="Courier"/>
                <a:sym typeface="Courier"/>
              </a:rPr>
              <a:t>num1</a:t>
            </a:r>
            <a:r>
              <a:t>)</a:t>
            </a:r>
            <a:endParaRPr sz="2000"/>
          </a:p>
          <a:p>
            <a:pPr lvl="1" marL="671512" indent="-214312">
              <a:spcBef>
                <a:spcPts val="400"/>
              </a:spcBef>
              <a:defRPr sz="1800"/>
            </a:pPr>
            <a:r>
              <a:t>The user input is considered text, even if user entered a number</a:t>
            </a:r>
            <a:endParaRPr sz="2000"/>
          </a:p>
          <a:p>
            <a:pPr marL="244928" indent="-244928">
              <a:defRPr sz="2000"/>
            </a:pPr>
            <a:r>
              <a:t>We'll talk more about </a:t>
            </a:r>
            <a:r>
              <a:rPr b="1">
                <a:latin typeface="Courier"/>
                <a:ea typeface="Courier"/>
                <a:cs typeface="Courier"/>
                <a:sym typeface="Courier"/>
              </a:rPr>
              <a:t>input</a:t>
            </a:r>
            <a:r>
              <a:t> function later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0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8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80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8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80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80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80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804" grpId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732;p68"/>
          <p:cNvSpPr txBox="1"/>
          <p:nvPr>
            <p:ph type="title"/>
          </p:nvPr>
        </p:nvSpPr>
        <p:spPr>
          <a:xfrm>
            <a:off x="490248" y="450150"/>
            <a:ext cx="6367804" cy="4090800"/>
          </a:xfrm>
          <a:prstGeom prst="rect">
            <a:avLst/>
          </a:prstGeom>
        </p:spPr>
        <p:txBody>
          <a:bodyPr/>
          <a:lstStyle/>
          <a:p>
            <a:pPr/>
            <a:r>
              <a:t>Data Types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560;p72" descr="Google Shape;560;p7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31364" y="732693"/>
            <a:ext cx="2762251" cy="1704977"/>
          </a:xfrm>
          <a:prstGeom prst="rect">
            <a:avLst/>
          </a:prstGeom>
          <a:ln w="12700">
            <a:miter lim="400000"/>
          </a:ln>
        </p:spPr>
      </p:pic>
      <p:sp>
        <p:nvSpPr>
          <p:cNvPr id="295" name="Google Shape;561;p72"/>
          <p:cNvSpPr txBox="1"/>
          <p:nvPr/>
        </p:nvSpPr>
        <p:spPr>
          <a:xfrm>
            <a:off x="2305984" y="1069444"/>
            <a:ext cx="2849440" cy="7815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75" tIns="34275" rIns="34275" bIns="34275">
            <a:spAutoFit/>
          </a:bodyPr>
          <a:lstStyle/>
          <a:p>
            <a:pPr algn="ctr" defTabSz="342900">
              <a:defRPr sz="2600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Guido van Rossum</a:t>
            </a:r>
          </a:p>
          <a:p>
            <a:pPr algn="ctr" defTabSz="342900">
              <a:defRPr sz="2200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(Creator of Python)</a:t>
            </a:r>
          </a:p>
        </p:txBody>
      </p:sp>
      <p:grpSp>
        <p:nvGrpSpPr>
          <p:cNvPr id="298" name="Group 1"/>
          <p:cNvGrpSpPr/>
          <p:nvPr/>
        </p:nvGrpSpPr>
        <p:grpSpPr>
          <a:xfrm>
            <a:off x="6252226" y="3261795"/>
            <a:ext cx="1508332" cy="1427404"/>
            <a:chOff x="-1" y="-1"/>
            <a:chExt cx="1508330" cy="1427402"/>
          </a:xfrm>
        </p:grpSpPr>
        <p:pic>
          <p:nvPicPr>
            <p:cNvPr id="296" name="Google Shape;564;p72" descr="Google Shape;564;p72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226631" y="185035"/>
              <a:ext cx="1057333" cy="105733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97" name="Google Shape;565;p72"/>
            <p:cNvSpPr/>
            <p:nvPr/>
          </p:nvSpPr>
          <p:spPr>
            <a:xfrm>
              <a:off x="-2" y="-2"/>
              <a:ext cx="1508332" cy="14274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56" h="21420" fill="norm" stroke="1" extrusionOk="0">
                  <a:moveTo>
                    <a:pt x="0" y="10710"/>
                  </a:moveTo>
                  <a:cubicBezTo>
                    <a:pt x="0" y="4795"/>
                    <a:pt x="4691" y="0"/>
                    <a:pt x="10478" y="0"/>
                  </a:cubicBezTo>
                  <a:cubicBezTo>
                    <a:pt x="16265" y="0"/>
                    <a:pt x="20956" y="4795"/>
                    <a:pt x="20956" y="10710"/>
                  </a:cubicBezTo>
                  <a:cubicBezTo>
                    <a:pt x="20956" y="16625"/>
                    <a:pt x="16265" y="21420"/>
                    <a:pt x="10478" y="21420"/>
                  </a:cubicBezTo>
                  <a:cubicBezTo>
                    <a:pt x="4691" y="21420"/>
                    <a:pt x="0" y="16625"/>
                    <a:pt x="0" y="10710"/>
                  </a:cubicBezTo>
                  <a:close/>
                  <a:moveTo>
                    <a:pt x="17616" y="17458"/>
                  </a:moveTo>
                  <a:cubicBezTo>
                    <a:pt x="21278" y="13446"/>
                    <a:pt x="21051" y="7172"/>
                    <a:pt x="17108" y="3445"/>
                  </a:cubicBezTo>
                  <a:cubicBezTo>
                    <a:pt x="13381" y="-78"/>
                    <a:pt x="7618" y="-90"/>
                    <a:pt x="3877" y="3418"/>
                  </a:cubicBezTo>
                  <a:close/>
                  <a:moveTo>
                    <a:pt x="3340" y="3962"/>
                  </a:moveTo>
                  <a:cubicBezTo>
                    <a:pt x="-322" y="7974"/>
                    <a:pt x="-95" y="14248"/>
                    <a:pt x="3848" y="17975"/>
                  </a:cubicBezTo>
                  <a:cubicBezTo>
                    <a:pt x="7575" y="21498"/>
                    <a:pt x="13338" y="21510"/>
                    <a:pt x="17079" y="18002"/>
                  </a:cubicBezTo>
                  <a:close/>
                </a:path>
              </a:pathLst>
            </a:custGeom>
            <a:solidFill>
              <a:srgbClr val="FF0000"/>
            </a:solidFill>
            <a:ln w="3175" cap="flat">
              <a:solidFill>
                <a:srgbClr val="1F497D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defTabSz="342900">
                <a:defRPr sz="12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</p:grpSp>
      <p:grpSp>
        <p:nvGrpSpPr>
          <p:cNvPr id="301" name="Rectangle 2"/>
          <p:cNvGrpSpPr/>
          <p:nvPr/>
        </p:nvGrpSpPr>
        <p:grpSpPr>
          <a:xfrm>
            <a:off x="1143000" y="-18115"/>
            <a:ext cx="6858000" cy="559793"/>
            <a:chOff x="0" y="0"/>
            <a:chExt cx="6858000" cy="559791"/>
          </a:xfrm>
        </p:grpSpPr>
        <p:sp>
          <p:nvSpPr>
            <p:cNvPr id="299" name="Rectangle"/>
            <p:cNvSpPr/>
            <p:nvPr/>
          </p:nvSpPr>
          <p:spPr>
            <a:xfrm>
              <a:off x="0" y="-1"/>
              <a:ext cx="6858000" cy="559793"/>
            </a:xfrm>
            <a:prstGeom prst="rect">
              <a:avLst/>
            </a:prstGeom>
            <a:solidFill>
              <a:srgbClr val="C3D69B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342900">
                <a:defRPr sz="32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300" name="Welcome to Python"/>
            <p:cNvSpPr txBox="1"/>
            <p:nvPr/>
          </p:nvSpPr>
          <p:spPr>
            <a:xfrm>
              <a:off x="34288" y="-1"/>
              <a:ext cx="6789422" cy="5597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normAutofit fontScale="100000" lnSpcReduction="0"/>
            </a:bodyPr>
            <a:lstStyle>
              <a:lvl1pPr algn="ctr" defTabSz="342900">
                <a:defRPr b="1" sz="3000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pPr/>
              <a:r>
                <a:t>Welcome to Python</a:t>
              </a:r>
            </a:p>
          </p:txBody>
        </p:sp>
      </p:grpSp>
      <p:pic>
        <p:nvPicPr>
          <p:cNvPr id="302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81564" y="2004387"/>
            <a:ext cx="2020228" cy="2774695"/>
          </a:xfrm>
          <a:prstGeom prst="rect">
            <a:avLst/>
          </a:prstGeom>
          <a:ln w="12700">
            <a:miter lim="400000"/>
          </a:ln>
        </p:spPr>
      </p:pic>
      <p:pic>
        <p:nvPicPr>
          <p:cNvPr id="303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089020" y="2004387"/>
            <a:ext cx="1768510" cy="2774695"/>
          </a:xfrm>
          <a:prstGeom prst="rect">
            <a:avLst/>
          </a:prstGeom>
          <a:ln w="12700">
            <a:miter lim="400000"/>
          </a:ln>
        </p:spPr>
      </p:pic>
      <p:sp>
        <p:nvSpPr>
          <p:cNvPr id="304" name="https://en.wikipedia.org/wiki/Monty_Python"/>
          <p:cNvSpPr txBox="1"/>
          <p:nvPr/>
        </p:nvSpPr>
        <p:spPr>
          <a:xfrm>
            <a:off x="1095601" y="4750356"/>
            <a:ext cx="3768166" cy="3073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/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6" invalidUrl="" action="" tgtFrame="" tooltip="" history="1" highlightClick="0" endSnd="0"/>
              </a:rPr>
              <a:t>https://en.wikipedia.org/wiki/Monty_Python</a:t>
            </a:r>
            <a:r>
              <a:t> 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5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98" grpId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748;p70"/>
          <p:cNvSpPr txBox="1"/>
          <p:nvPr>
            <p:ph type="title"/>
          </p:nvPr>
        </p:nvSpPr>
        <p:spPr>
          <a:xfrm>
            <a:off x="311699" y="445025"/>
            <a:ext cx="8520602" cy="572702"/>
          </a:xfrm>
          <a:prstGeom prst="rect">
            <a:avLst/>
          </a:prstGeom>
        </p:spPr>
        <p:txBody>
          <a:bodyPr/>
          <a:lstStyle>
            <a:lvl1pPr defTabSz="822958">
              <a:defRPr sz="2500"/>
            </a:lvl1pPr>
          </a:lstStyle>
          <a:p>
            <a:pPr/>
            <a:r>
              <a:t>The suitcase analogy</a:t>
            </a:r>
          </a:p>
        </p:txBody>
      </p:sp>
      <p:sp>
        <p:nvSpPr>
          <p:cNvPr id="809" name="Google Shape;749;p70"/>
          <p:cNvSpPr txBox="1"/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</p:spPr>
        <p:txBody>
          <a:bodyPr/>
          <a:lstStyle/>
          <a:p>
            <a:pPr indent="-355600">
              <a:buSzPts val="2000"/>
              <a:defRPr sz="2000"/>
            </a:pPr>
            <a:r>
              <a:t>When you store information in Python, it becomes a Python </a:t>
            </a:r>
            <a:r>
              <a:rPr b="1"/>
              <a:t>object</a:t>
            </a:r>
          </a:p>
          <a:p>
            <a:pPr lvl="1" marL="914400" indent="-355600">
              <a:buSzPts val="2000"/>
              <a:defRPr b="1" sz="2000"/>
            </a:pPr>
            <a:r>
              <a:t>Objects come in different sizes and </a:t>
            </a:r>
            <a:r>
              <a:rPr>
                <a:solidFill>
                  <a:schemeClr val="accent1"/>
                </a:solidFill>
              </a:rPr>
              <a:t>types</a:t>
            </a:r>
            <a:br>
              <a:rPr>
                <a:solidFill>
                  <a:schemeClr val="accent1"/>
                </a:solidFill>
              </a:rPr>
            </a:br>
            <a:endParaRPr>
              <a:solidFill>
                <a:schemeClr val="accent1"/>
              </a:solidFill>
            </a:endParaRPr>
          </a:p>
          <a:p>
            <a:pPr indent="-355600">
              <a:buClr>
                <a:srgbClr val="C5D3C4"/>
              </a:buClr>
              <a:buSzPts val="2000"/>
              <a:defRPr sz="2000">
                <a:solidFill>
                  <a:srgbClr val="C5D3C4"/>
                </a:solidFill>
              </a:defRPr>
            </a:pPr>
            <a:r>
              <a:t>You can think about a Python object as a suitcase stored in your computer’s memory.</a:t>
            </a:r>
            <a:br/>
          </a:p>
          <a:p>
            <a:pPr indent="-355600">
              <a:buClr>
                <a:srgbClr val="C5D3C4"/>
              </a:buClr>
              <a:buSzPts val="2000"/>
              <a:defRPr sz="2000">
                <a:solidFill>
                  <a:srgbClr val="C5D3C4"/>
                </a:solidFill>
              </a:defRPr>
            </a:pPr>
            <a:r>
              <a:t>A variable is a luggage tag for your </a:t>
            </a:r>
            <a:br/>
            <a:r>
              <a:t>suitcase that gives it a name!</a:t>
            </a:r>
            <a:br/>
          </a:p>
        </p:txBody>
      </p:sp>
      <p:pic>
        <p:nvPicPr>
          <p:cNvPr id="810" name="Google Shape;750;p70" descr="Google Shape;750;p7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08825" y="2754600"/>
            <a:ext cx="2087653" cy="1885452"/>
          </a:xfrm>
          <a:prstGeom prst="rect">
            <a:avLst/>
          </a:prstGeom>
          <a:ln w="12700">
            <a:miter lim="400000"/>
          </a:ln>
        </p:spPr>
      </p:pic>
      <p:sp>
        <p:nvSpPr>
          <p:cNvPr id="811" name="Google Shape;751;p70"/>
          <p:cNvSpPr/>
          <p:nvPr/>
        </p:nvSpPr>
        <p:spPr>
          <a:xfrm flipV="1">
            <a:off x="5480625" y="3697325"/>
            <a:ext cx="928202" cy="441302"/>
          </a:xfrm>
          <a:prstGeom prst="line">
            <a:avLst/>
          </a:prstGeom>
          <a:ln w="28575">
            <a:solidFill>
              <a:srgbClr val="585858"/>
            </a:solidFill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812" name="Google Shape;753;p70" descr="Google Shape;753;p70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10800000">
            <a:off x="4446246" y="3867374"/>
            <a:ext cx="1034303" cy="616402"/>
          </a:xfrm>
          <a:prstGeom prst="rect">
            <a:avLst/>
          </a:prstGeom>
          <a:ln w="12700">
            <a:miter lim="400000"/>
          </a:ln>
        </p:spPr>
      </p:pic>
      <p:sp>
        <p:nvSpPr>
          <p:cNvPr id="813" name="Google Shape;754;p70"/>
          <p:cNvSpPr txBox="1"/>
          <p:nvPr/>
        </p:nvSpPr>
        <p:spPr>
          <a:xfrm>
            <a:off x="4446249" y="3931749"/>
            <a:ext cx="1960500" cy="4876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 anchor="ctr">
            <a:spAutoFit/>
          </a:bodyPr>
          <a:lstStyle>
            <a:lvl1pPr>
              <a:defRPr sz="20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name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759;p71"/>
          <p:cNvSpPr txBox="1"/>
          <p:nvPr>
            <p:ph type="title"/>
          </p:nvPr>
        </p:nvSpPr>
        <p:spPr>
          <a:xfrm>
            <a:off x="311699" y="445025"/>
            <a:ext cx="8520602" cy="572702"/>
          </a:xfrm>
          <a:prstGeom prst="rect">
            <a:avLst/>
          </a:prstGeom>
        </p:spPr>
        <p:txBody>
          <a:bodyPr/>
          <a:lstStyle>
            <a:lvl1pPr defTabSz="822958">
              <a:defRPr sz="2500"/>
            </a:lvl1pPr>
          </a:lstStyle>
          <a:p>
            <a:pPr/>
            <a:r>
              <a:t>The suitcase analogy</a:t>
            </a:r>
          </a:p>
        </p:txBody>
      </p:sp>
      <p:sp>
        <p:nvSpPr>
          <p:cNvPr id="816" name="Google Shape;760;p71"/>
          <p:cNvSpPr txBox="1"/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</p:spPr>
        <p:txBody>
          <a:bodyPr/>
          <a:lstStyle/>
          <a:p>
            <a:pPr indent="-355600">
              <a:buSzPts val="2000"/>
              <a:defRPr sz="2000"/>
            </a:pPr>
            <a:r>
              <a:t>When you store information in Python, it becomes a Python </a:t>
            </a:r>
            <a:r>
              <a:rPr b="1"/>
              <a:t>object</a:t>
            </a:r>
          </a:p>
          <a:p>
            <a:pPr lvl="1" marL="914400" indent="-355600">
              <a:buSzPts val="2000"/>
              <a:defRPr b="1" sz="2000"/>
            </a:pPr>
            <a:r>
              <a:t>Objects come in different sizes and </a:t>
            </a:r>
            <a:r>
              <a:rPr>
                <a:solidFill>
                  <a:schemeClr val="accent1"/>
                </a:solidFill>
              </a:rPr>
              <a:t>types</a:t>
            </a:r>
            <a:br>
              <a:rPr>
                <a:solidFill>
                  <a:schemeClr val="accent1"/>
                </a:solidFill>
              </a:rPr>
            </a:br>
          </a:p>
        </p:txBody>
      </p:sp>
      <p:pic>
        <p:nvPicPr>
          <p:cNvPr id="817" name="Google Shape;761;p71" descr="Google Shape;761;p7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09461" y="2571750"/>
            <a:ext cx="2087654" cy="1885451"/>
          </a:xfrm>
          <a:prstGeom prst="rect">
            <a:avLst/>
          </a:prstGeom>
          <a:ln w="12700">
            <a:miter lim="400000"/>
          </a:ln>
        </p:spPr>
      </p:pic>
      <p:sp>
        <p:nvSpPr>
          <p:cNvPr id="818" name="Google Shape;762;p71"/>
          <p:cNvSpPr/>
          <p:nvPr/>
        </p:nvSpPr>
        <p:spPr>
          <a:xfrm flipV="1">
            <a:off x="3581260" y="3514475"/>
            <a:ext cx="928202" cy="441302"/>
          </a:xfrm>
          <a:prstGeom prst="line">
            <a:avLst/>
          </a:prstGeom>
          <a:ln w="28575">
            <a:solidFill>
              <a:srgbClr val="585858"/>
            </a:solidFill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819" name="Google Shape;764;p71" descr="Google Shape;764;p7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10800000">
            <a:off x="2546886" y="3684523"/>
            <a:ext cx="1034302" cy="616402"/>
          </a:xfrm>
          <a:prstGeom prst="rect">
            <a:avLst/>
          </a:prstGeom>
          <a:ln w="12700">
            <a:miter lim="400000"/>
          </a:ln>
        </p:spPr>
      </p:pic>
      <p:sp>
        <p:nvSpPr>
          <p:cNvPr id="820" name="Google Shape;765;p71"/>
          <p:cNvSpPr txBox="1"/>
          <p:nvPr/>
        </p:nvSpPr>
        <p:spPr>
          <a:xfrm>
            <a:off x="2546887" y="3748899"/>
            <a:ext cx="1960499" cy="4876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 anchor="ctr">
            <a:spAutoFit/>
          </a:bodyPr>
          <a:lstStyle>
            <a:lvl1pPr>
              <a:defRPr sz="20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name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770;p72"/>
          <p:cNvSpPr txBox="1"/>
          <p:nvPr>
            <p:ph type="title"/>
          </p:nvPr>
        </p:nvSpPr>
        <p:spPr>
          <a:xfrm>
            <a:off x="311699" y="445025"/>
            <a:ext cx="8520602" cy="572702"/>
          </a:xfrm>
          <a:prstGeom prst="rect">
            <a:avLst/>
          </a:prstGeom>
        </p:spPr>
        <p:txBody>
          <a:bodyPr/>
          <a:lstStyle>
            <a:lvl1pPr defTabSz="822958">
              <a:defRPr sz="2500"/>
            </a:lvl1pPr>
          </a:lstStyle>
          <a:p>
            <a:pPr/>
            <a:r>
              <a:t>The suitcase analogy</a:t>
            </a:r>
          </a:p>
        </p:txBody>
      </p:sp>
      <p:sp>
        <p:nvSpPr>
          <p:cNvPr id="823" name="Google Shape;771;p72"/>
          <p:cNvSpPr txBox="1"/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</p:spPr>
        <p:txBody>
          <a:bodyPr/>
          <a:lstStyle/>
          <a:p>
            <a:pPr indent="-355600">
              <a:buSzPts val="2000"/>
              <a:defRPr sz="2000"/>
            </a:pPr>
            <a:r>
              <a:t>When you store information in Python, it becomes a Python </a:t>
            </a:r>
            <a:r>
              <a:rPr b="1"/>
              <a:t>object</a:t>
            </a:r>
          </a:p>
          <a:p>
            <a:pPr lvl="1" marL="914400" indent="-355600">
              <a:buSzPts val="2000"/>
              <a:defRPr b="1" sz="2000"/>
            </a:pPr>
            <a:r>
              <a:t>Objects come in different sizes and </a:t>
            </a:r>
            <a:r>
              <a:rPr>
                <a:solidFill>
                  <a:schemeClr val="accent1"/>
                </a:solidFill>
              </a:rPr>
              <a:t>types</a:t>
            </a:r>
            <a:br>
              <a:rPr>
                <a:solidFill>
                  <a:schemeClr val="accent1"/>
                </a:solidFill>
              </a:rPr>
            </a:br>
          </a:p>
        </p:txBody>
      </p:sp>
      <p:pic>
        <p:nvPicPr>
          <p:cNvPr id="824" name="Google Shape;772;p72" descr="Google Shape;772;p7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09461" y="2571750"/>
            <a:ext cx="2087654" cy="1885451"/>
          </a:xfrm>
          <a:prstGeom prst="rect">
            <a:avLst/>
          </a:prstGeom>
          <a:ln w="12700">
            <a:miter lim="400000"/>
          </a:ln>
        </p:spPr>
      </p:pic>
      <p:sp>
        <p:nvSpPr>
          <p:cNvPr id="825" name="Google Shape;773;p72"/>
          <p:cNvSpPr/>
          <p:nvPr/>
        </p:nvSpPr>
        <p:spPr>
          <a:xfrm>
            <a:off x="3583397" y="3498999"/>
            <a:ext cx="1374584" cy="10800"/>
          </a:xfrm>
          <a:prstGeom prst="line">
            <a:avLst/>
          </a:prstGeom>
          <a:ln w="28575">
            <a:solidFill>
              <a:srgbClr val="585858"/>
            </a:solidFill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826" name="Google Shape;775;p72" descr="Google Shape;775;p7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10800000">
            <a:off x="1625140" y="3135201"/>
            <a:ext cx="1956027" cy="1165727"/>
          </a:xfrm>
          <a:prstGeom prst="rect">
            <a:avLst/>
          </a:prstGeom>
          <a:ln w="12700">
            <a:miter lim="400000"/>
          </a:ln>
        </p:spPr>
      </p:pic>
      <p:sp>
        <p:nvSpPr>
          <p:cNvPr id="827" name="Google Shape;774;p72"/>
          <p:cNvSpPr txBox="1"/>
          <p:nvPr/>
        </p:nvSpPr>
        <p:spPr>
          <a:xfrm>
            <a:off x="1622899" y="3491300"/>
            <a:ext cx="1960499" cy="4876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 anchor="ctr">
            <a:spAutoFit/>
          </a:bodyPr>
          <a:lstStyle>
            <a:lvl1pPr>
              <a:defRPr sz="20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num_flowers</a:t>
            </a:r>
          </a:p>
        </p:txBody>
      </p:sp>
      <p:sp>
        <p:nvSpPr>
          <p:cNvPr id="828" name="Google Shape;776;p72"/>
          <p:cNvSpPr txBox="1"/>
          <p:nvPr/>
        </p:nvSpPr>
        <p:spPr>
          <a:xfrm>
            <a:off x="5299342" y="3165161"/>
            <a:ext cx="507902" cy="919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 anchor="ctr">
            <a:spAutoFit/>
          </a:bodyPr>
          <a:lstStyle>
            <a:lvl1pPr algn="ctr">
              <a:defRPr sz="4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5</a:t>
            </a:r>
          </a:p>
        </p:txBody>
      </p:sp>
      <p:sp>
        <p:nvSpPr>
          <p:cNvPr id="829" name="Google Shape;777;p72"/>
          <p:cNvSpPr txBox="1"/>
          <p:nvPr/>
        </p:nvSpPr>
        <p:spPr>
          <a:xfrm>
            <a:off x="2904150" y="2254774"/>
            <a:ext cx="3335700" cy="4749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 anchor="ctr">
            <a:spAutoFit/>
          </a:bodyPr>
          <a:lstStyle>
            <a:lvl1pPr algn="ctr">
              <a:lnSpc>
                <a:spcPct val="115000"/>
              </a:lnSpc>
              <a:spcBef>
                <a:spcPts val="1600"/>
              </a:spcBef>
              <a:defRPr b="1" sz="2000">
                <a:solidFill>
                  <a:srgbClr val="585858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/>
            <a:r>
              <a:t>num_flowers = 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782;p73"/>
          <p:cNvSpPr txBox="1"/>
          <p:nvPr>
            <p:ph type="title"/>
          </p:nvPr>
        </p:nvSpPr>
        <p:spPr>
          <a:xfrm>
            <a:off x="311699" y="445025"/>
            <a:ext cx="8520602" cy="572702"/>
          </a:xfrm>
          <a:prstGeom prst="rect">
            <a:avLst/>
          </a:prstGeom>
        </p:spPr>
        <p:txBody>
          <a:bodyPr/>
          <a:lstStyle>
            <a:lvl1pPr defTabSz="822958">
              <a:defRPr sz="2500"/>
            </a:lvl1pPr>
          </a:lstStyle>
          <a:p>
            <a:pPr/>
            <a:r>
              <a:t>The suitcase analogy</a:t>
            </a:r>
          </a:p>
        </p:txBody>
      </p:sp>
      <p:sp>
        <p:nvSpPr>
          <p:cNvPr id="832" name="Google Shape;783;p73"/>
          <p:cNvSpPr txBox="1"/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</p:spPr>
        <p:txBody>
          <a:bodyPr/>
          <a:lstStyle/>
          <a:p>
            <a:pPr indent="-355600">
              <a:buSzPts val="2000"/>
              <a:defRPr sz="2000"/>
            </a:pPr>
            <a:r>
              <a:t>When you store information in Python, it becomes a Python </a:t>
            </a:r>
            <a:r>
              <a:rPr b="1"/>
              <a:t>object</a:t>
            </a:r>
          </a:p>
          <a:p>
            <a:pPr lvl="1" marL="914400" indent="-355600">
              <a:buSzPts val="2000"/>
              <a:defRPr b="1" sz="2000"/>
            </a:pPr>
            <a:r>
              <a:t>Objects come in different sizes and </a:t>
            </a:r>
            <a:r>
              <a:rPr>
                <a:solidFill>
                  <a:schemeClr val="accent1"/>
                </a:solidFill>
              </a:rPr>
              <a:t>types</a:t>
            </a:r>
            <a:br>
              <a:rPr>
                <a:solidFill>
                  <a:schemeClr val="accent1"/>
                </a:solidFill>
              </a:rPr>
            </a:br>
          </a:p>
        </p:txBody>
      </p:sp>
      <p:pic>
        <p:nvPicPr>
          <p:cNvPr id="833" name="Google Shape;784;p73" descr="Google Shape;784;p7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09461" y="2571750"/>
            <a:ext cx="2087654" cy="1885451"/>
          </a:xfrm>
          <a:prstGeom prst="rect">
            <a:avLst/>
          </a:prstGeom>
          <a:ln w="12700">
            <a:miter lim="400000"/>
          </a:ln>
        </p:spPr>
      </p:pic>
      <p:sp>
        <p:nvSpPr>
          <p:cNvPr id="834" name="Google Shape;785;p73"/>
          <p:cNvSpPr/>
          <p:nvPr/>
        </p:nvSpPr>
        <p:spPr>
          <a:xfrm>
            <a:off x="3583397" y="3498999"/>
            <a:ext cx="1374584" cy="10800"/>
          </a:xfrm>
          <a:prstGeom prst="line">
            <a:avLst/>
          </a:prstGeom>
          <a:ln w="28575">
            <a:solidFill>
              <a:srgbClr val="585858"/>
            </a:solidFill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835" name="Google Shape;787;p73" descr="Google Shape;787;p7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10800000">
            <a:off x="1625140" y="3135201"/>
            <a:ext cx="1956027" cy="1165727"/>
          </a:xfrm>
          <a:prstGeom prst="rect">
            <a:avLst/>
          </a:prstGeom>
          <a:ln w="12700">
            <a:miter lim="400000"/>
          </a:ln>
        </p:spPr>
      </p:pic>
      <p:sp>
        <p:nvSpPr>
          <p:cNvPr id="836" name="Google Shape;786;p73"/>
          <p:cNvSpPr txBox="1"/>
          <p:nvPr/>
        </p:nvSpPr>
        <p:spPr>
          <a:xfrm>
            <a:off x="1622899" y="3491300"/>
            <a:ext cx="1960499" cy="4876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 anchor="ctr">
            <a:spAutoFit/>
          </a:bodyPr>
          <a:lstStyle>
            <a:lvl1pPr>
              <a:defRPr sz="20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num_flowers</a:t>
            </a:r>
          </a:p>
        </p:txBody>
      </p:sp>
      <p:sp>
        <p:nvSpPr>
          <p:cNvPr id="837" name="Google Shape;788;p73"/>
          <p:cNvSpPr txBox="1"/>
          <p:nvPr/>
        </p:nvSpPr>
        <p:spPr>
          <a:xfrm>
            <a:off x="5299342" y="3165161"/>
            <a:ext cx="507902" cy="919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 anchor="ctr">
            <a:spAutoFit/>
          </a:bodyPr>
          <a:lstStyle>
            <a:lvl1pPr algn="ctr">
              <a:defRPr sz="4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5</a:t>
            </a:r>
          </a:p>
        </p:txBody>
      </p:sp>
      <p:pic>
        <p:nvPicPr>
          <p:cNvPr id="838" name="Google Shape;789;p73" descr="Google Shape;789;p73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11728510">
            <a:off x="6580151" y="3184572"/>
            <a:ext cx="1102200" cy="880602"/>
          </a:xfrm>
          <a:prstGeom prst="rect">
            <a:avLst/>
          </a:prstGeom>
          <a:ln w="12700">
            <a:miter lim="400000"/>
          </a:ln>
        </p:spPr>
      </p:pic>
      <p:sp>
        <p:nvSpPr>
          <p:cNvPr id="839" name="Google Shape;790;p73"/>
          <p:cNvSpPr txBox="1"/>
          <p:nvPr/>
        </p:nvSpPr>
        <p:spPr>
          <a:xfrm>
            <a:off x="6649100" y="2764625"/>
            <a:ext cx="2664368" cy="6400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>
            <a:lvl1pPr>
              <a:defRPr sz="3000">
                <a:solidFill>
                  <a:srgbClr val="000000"/>
                </a:solidFill>
                <a:latin typeface="Caveat"/>
                <a:ea typeface="Caveat"/>
                <a:cs typeface="Caveat"/>
                <a:sym typeface="Caveat"/>
              </a:defRPr>
            </a:lvl1pPr>
          </a:lstStyle>
          <a:p>
            <a:pPr/>
            <a:r>
              <a:t>5 is an integer</a:t>
            </a:r>
          </a:p>
        </p:txBody>
      </p:sp>
      <p:sp>
        <p:nvSpPr>
          <p:cNvPr id="840" name="Google Shape;791;p73"/>
          <p:cNvSpPr txBox="1"/>
          <p:nvPr/>
        </p:nvSpPr>
        <p:spPr>
          <a:xfrm>
            <a:off x="2904150" y="2254774"/>
            <a:ext cx="3335700" cy="4749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 anchor="ctr">
            <a:spAutoFit/>
          </a:bodyPr>
          <a:lstStyle>
            <a:lvl1pPr algn="ctr">
              <a:lnSpc>
                <a:spcPct val="115000"/>
              </a:lnSpc>
              <a:spcBef>
                <a:spcPts val="1600"/>
              </a:spcBef>
              <a:defRPr b="1" sz="2000">
                <a:solidFill>
                  <a:srgbClr val="585858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/>
            <a:r>
              <a:t>num_flowers = 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796;p74"/>
          <p:cNvSpPr txBox="1"/>
          <p:nvPr>
            <p:ph type="title"/>
          </p:nvPr>
        </p:nvSpPr>
        <p:spPr>
          <a:xfrm>
            <a:off x="311699" y="445025"/>
            <a:ext cx="8520602" cy="572702"/>
          </a:xfrm>
          <a:prstGeom prst="rect">
            <a:avLst/>
          </a:prstGeom>
        </p:spPr>
        <p:txBody>
          <a:bodyPr/>
          <a:lstStyle>
            <a:lvl1pPr defTabSz="822958">
              <a:defRPr sz="2500"/>
            </a:lvl1pPr>
          </a:lstStyle>
          <a:p>
            <a:pPr/>
            <a:r>
              <a:t>The suitcase analogy</a:t>
            </a:r>
          </a:p>
        </p:txBody>
      </p:sp>
      <p:sp>
        <p:nvSpPr>
          <p:cNvPr id="843" name="Google Shape;797;p74"/>
          <p:cNvSpPr txBox="1"/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</p:spPr>
        <p:txBody>
          <a:bodyPr/>
          <a:lstStyle/>
          <a:p>
            <a:pPr indent="-355600">
              <a:buSzPts val="2000"/>
              <a:defRPr sz="2000"/>
            </a:pPr>
            <a:r>
              <a:t>When you store information in Python, it becomes a Python </a:t>
            </a:r>
            <a:r>
              <a:rPr b="1"/>
              <a:t>object</a:t>
            </a:r>
          </a:p>
          <a:p>
            <a:pPr lvl="1" marL="914400" indent="-355600">
              <a:buSzPts val="2000"/>
              <a:defRPr b="1" sz="2000"/>
            </a:pPr>
            <a:r>
              <a:t>Objects come in different sizes and </a:t>
            </a:r>
            <a:r>
              <a:rPr>
                <a:solidFill>
                  <a:schemeClr val="accent1"/>
                </a:solidFill>
              </a:rPr>
              <a:t>types</a:t>
            </a:r>
            <a:br>
              <a:rPr>
                <a:solidFill>
                  <a:schemeClr val="accent1"/>
                </a:solidFill>
              </a:rPr>
            </a:br>
          </a:p>
        </p:txBody>
      </p:sp>
      <p:pic>
        <p:nvPicPr>
          <p:cNvPr id="844" name="Google Shape;798;p74" descr="Google Shape;798;p7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09461" y="2571750"/>
            <a:ext cx="2087654" cy="1885451"/>
          </a:xfrm>
          <a:prstGeom prst="rect">
            <a:avLst/>
          </a:prstGeom>
          <a:ln w="12700">
            <a:miter lim="400000"/>
          </a:ln>
        </p:spPr>
      </p:pic>
      <p:sp>
        <p:nvSpPr>
          <p:cNvPr id="845" name="Google Shape;799;p74"/>
          <p:cNvSpPr/>
          <p:nvPr/>
        </p:nvSpPr>
        <p:spPr>
          <a:xfrm>
            <a:off x="3583397" y="3498999"/>
            <a:ext cx="1374584" cy="10800"/>
          </a:xfrm>
          <a:prstGeom prst="line">
            <a:avLst/>
          </a:prstGeom>
          <a:ln w="28575">
            <a:solidFill>
              <a:srgbClr val="585858"/>
            </a:solidFill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846" name="Google Shape;801;p74" descr="Google Shape;801;p7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10800000">
            <a:off x="1625140" y="3135201"/>
            <a:ext cx="1956027" cy="1165727"/>
          </a:xfrm>
          <a:prstGeom prst="rect">
            <a:avLst/>
          </a:prstGeom>
          <a:ln w="12700">
            <a:miter lim="400000"/>
          </a:ln>
        </p:spPr>
      </p:pic>
      <p:sp>
        <p:nvSpPr>
          <p:cNvPr id="847" name="Google Shape;800;p74"/>
          <p:cNvSpPr txBox="1"/>
          <p:nvPr/>
        </p:nvSpPr>
        <p:spPr>
          <a:xfrm>
            <a:off x="1622899" y="3491300"/>
            <a:ext cx="1960499" cy="4876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 anchor="ctr">
            <a:spAutoFit/>
          </a:bodyPr>
          <a:lstStyle>
            <a:lvl1pPr>
              <a:defRPr sz="20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num_flowers</a:t>
            </a:r>
          </a:p>
        </p:txBody>
      </p:sp>
      <p:sp>
        <p:nvSpPr>
          <p:cNvPr id="848" name="Google Shape;802;p74"/>
          <p:cNvSpPr txBox="1"/>
          <p:nvPr/>
        </p:nvSpPr>
        <p:spPr>
          <a:xfrm>
            <a:off x="5299342" y="3165161"/>
            <a:ext cx="507902" cy="919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 anchor="ctr">
            <a:spAutoFit/>
          </a:bodyPr>
          <a:lstStyle>
            <a:lvl1pPr algn="ctr">
              <a:defRPr sz="4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5</a:t>
            </a:r>
          </a:p>
        </p:txBody>
      </p:sp>
      <p:pic>
        <p:nvPicPr>
          <p:cNvPr id="849" name="Google Shape;803;p74" descr="Google Shape;803;p74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11728510">
            <a:off x="6580151" y="3184572"/>
            <a:ext cx="1102200" cy="880602"/>
          </a:xfrm>
          <a:prstGeom prst="rect">
            <a:avLst/>
          </a:prstGeom>
          <a:ln w="12700">
            <a:miter lim="400000"/>
          </a:ln>
        </p:spPr>
      </p:pic>
      <p:sp>
        <p:nvSpPr>
          <p:cNvPr id="850" name="Google Shape;805;p74"/>
          <p:cNvSpPr txBox="1"/>
          <p:nvPr/>
        </p:nvSpPr>
        <p:spPr>
          <a:xfrm rot="16200000">
            <a:off x="3729198" y="3381051"/>
            <a:ext cx="1846200" cy="4876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>
            <a:lvl1pPr algn="ctr">
              <a:defRPr sz="2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int</a:t>
            </a:r>
          </a:p>
        </p:txBody>
      </p:sp>
      <p:sp>
        <p:nvSpPr>
          <p:cNvPr id="851" name="Google Shape;806;p74"/>
          <p:cNvSpPr txBox="1"/>
          <p:nvPr/>
        </p:nvSpPr>
        <p:spPr>
          <a:xfrm>
            <a:off x="2904150" y="2254774"/>
            <a:ext cx="3335700" cy="4749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 anchor="ctr">
            <a:spAutoFit/>
          </a:bodyPr>
          <a:lstStyle>
            <a:lvl1pPr algn="ctr">
              <a:lnSpc>
                <a:spcPct val="115000"/>
              </a:lnSpc>
              <a:spcBef>
                <a:spcPts val="1600"/>
              </a:spcBef>
              <a:defRPr b="1" sz="2000">
                <a:solidFill>
                  <a:srgbClr val="585858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/>
            <a:r>
              <a:t>num_flowers = 5</a:t>
            </a:r>
          </a:p>
        </p:txBody>
      </p:sp>
      <p:sp>
        <p:nvSpPr>
          <p:cNvPr id="852" name="Google Shape;790;p73"/>
          <p:cNvSpPr txBox="1"/>
          <p:nvPr/>
        </p:nvSpPr>
        <p:spPr>
          <a:xfrm>
            <a:off x="6649100" y="2764625"/>
            <a:ext cx="2664368" cy="6400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>
            <a:lvl1pPr>
              <a:defRPr sz="3000">
                <a:solidFill>
                  <a:srgbClr val="000000"/>
                </a:solidFill>
                <a:latin typeface="Caveat"/>
                <a:ea typeface="Caveat"/>
                <a:cs typeface="Caveat"/>
                <a:sym typeface="Caveat"/>
              </a:defRPr>
            </a:lvl1pPr>
          </a:lstStyle>
          <a:p>
            <a:pPr/>
            <a:r>
              <a:t>5 is an integer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11;p75"/>
          <p:cNvSpPr txBox="1"/>
          <p:nvPr>
            <p:ph type="title"/>
          </p:nvPr>
        </p:nvSpPr>
        <p:spPr>
          <a:xfrm>
            <a:off x="311699" y="445025"/>
            <a:ext cx="8520602" cy="572702"/>
          </a:xfrm>
          <a:prstGeom prst="rect">
            <a:avLst/>
          </a:prstGeom>
        </p:spPr>
        <p:txBody>
          <a:bodyPr/>
          <a:lstStyle>
            <a:lvl1pPr defTabSz="822958">
              <a:defRPr sz="2500"/>
            </a:lvl1pPr>
          </a:lstStyle>
          <a:p>
            <a:pPr/>
            <a:r>
              <a:t>The suitcase analogy</a:t>
            </a:r>
          </a:p>
        </p:txBody>
      </p:sp>
      <p:sp>
        <p:nvSpPr>
          <p:cNvPr id="855" name="Google Shape;812;p75"/>
          <p:cNvSpPr txBox="1"/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</p:spPr>
        <p:txBody>
          <a:bodyPr/>
          <a:lstStyle/>
          <a:p>
            <a:pPr indent="-355600">
              <a:buSzPts val="2000"/>
              <a:defRPr sz="2000"/>
            </a:pPr>
            <a:r>
              <a:t>When you store information in Python, it becomes a Python </a:t>
            </a:r>
            <a:r>
              <a:rPr b="1"/>
              <a:t>object</a:t>
            </a:r>
          </a:p>
          <a:p>
            <a:pPr lvl="1" marL="914400" indent="-355600">
              <a:buSzPts val="2000"/>
              <a:defRPr b="1" sz="2000"/>
            </a:pPr>
            <a:r>
              <a:t>Objects come in different sizes and </a:t>
            </a:r>
            <a:r>
              <a:rPr>
                <a:solidFill>
                  <a:schemeClr val="accent1"/>
                </a:solidFill>
              </a:rPr>
              <a:t>types</a:t>
            </a:r>
            <a:br>
              <a:rPr>
                <a:solidFill>
                  <a:schemeClr val="accent1"/>
                </a:solidFill>
              </a:rPr>
            </a:br>
          </a:p>
        </p:txBody>
      </p:sp>
      <p:pic>
        <p:nvPicPr>
          <p:cNvPr id="856" name="Google Shape;813;p75" descr="Google Shape;813;p7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09461" y="2571750"/>
            <a:ext cx="2087654" cy="1885451"/>
          </a:xfrm>
          <a:prstGeom prst="rect">
            <a:avLst/>
          </a:prstGeom>
          <a:ln w="12700">
            <a:miter lim="400000"/>
          </a:ln>
        </p:spPr>
      </p:pic>
      <p:sp>
        <p:nvSpPr>
          <p:cNvPr id="857" name="Google Shape;814;p75"/>
          <p:cNvSpPr/>
          <p:nvPr/>
        </p:nvSpPr>
        <p:spPr>
          <a:xfrm>
            <a:off x="3583397" y="3498999"/>
            <a:ext cx="1374584" cy="10800"/>
          </a:xfrm>
          <a:prstGeom prst="line">
            <a:avLst/>
          </a:prstGeom>
          <a:ln w="28575">
            <a:solidFill>
              <a:srgbClr val="585858"/>
            </a:solidFill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858" name="Google Shape;816;p75" descr="Google Shape;816;p7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10800000">
            <a:off x="1625140" y="3135201"/>
            <a:ext cx="1956027" cy="1165727"/>
          </a:xfrm>
          <a:prstGeom prst="rect">
            <a:avLst/>
          </a:prstGeom>
          <a:ln w="12700">
            <a:miter lim="400000"/>
          </a:ln>
        </p:spPr>
      </p:pic>
      <p:sp>
        <p:nvSpPr>
          <p:cNvPr id="859" name="Google Shape;815;p75"/>
          <p:cNvSpPr txBox="1"/>
          <p:nvPr/>
        </p:nvSpPr>
        <p:spPr>
          <a:xfrm>
            <a:off x="1622899" y="3491300"/>
            <a:ext cx="1960499" cy="4876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 anchor="ctr">
            <a:spAutoFit/>
          </a:bodyPr>
          <a:lstStyle>
            <a:lvl1pPr>
              <a:defRPr sz="20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num_flowers</a:t>
            </a:r>
          </a:p>
        </p:txBody>
      </p:sp>
      <p:sp>
        <p:nvSpPr>
          <p:cNvPr id="860" name="Google Shape;817;p75"/>
          <p:cNvSpPr txBox="1"/>
          <p:nvPr/>
        </p:nvSpPr>
        <p:spPr>
          <a:xfrm>
            <a:off x="4904697" y="3165149"/>
            <a:ext cx="1297202" cy="919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 anchor="ctr">
            <a:spAutoFit/>
          </a:bodyPr>
          <a:lstStyle>
            <a:lvl1pPr algn="ctr">
              <a:defRPr sz="4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5.0</a:t>
            </a:r>
          </a:p>
        </p:txBody>
      </p:sp>
      <p:pic>
        <p:nvPicPr>
          <p:cNvPr id="861" name="Google Shape;818;p75" descr="Google Shape;818;p75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11728510">
            <a:off x="6580151" y="3184572"/>
            <a:ext cx="1102200" cy="880602"/>
          </a:xfrm>
          <a:prstGeom prst="rect">
            <a:avLst/>
          </a:prstGeom>
          <a:ln w="12700">
            <a:miter lim="400000"/>
          </a:ln>
        </p:spPr>
      </p:pic>
      <p:sp>
        <p:nvSpPr>
          <p:cNvPr id="862" name="Google Shape;819;p75"/>
          <p:cNvSpPr txBox="1"/>
          <p:nvPr/>
        </p:nvSpPr>
        <p:spPr>
          <a:xfrm>
            <a:off x="6609574" y="2384249"/>
            <a:ext cx="2964268" cy="10972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/>
          <a:p>
            <a:pPr>
              <a:defRPr sz="3000">
                <a:solidFill>
                  <a:srgbClr val="000000"/>
                </a:solidFill>
                <a:latin typeface="Caveat"/>
                <a:ea typeface="Caveat"/>
                <a:cs typeface="Caveat"/>
                <a:sym typeface="Caveat"/>
              </a:defRPr>
            </a:pPr>
            <a:r>
              <a:t>5.0 is a float</a:t>
            </a:r>
            <a:br/>
            <a:r>
              <a:t>(has decimals)</a:t>
            </a:r>
          </a:p>
        </p:txBody>
      </p:sp>
      <p:sp>
        <p:nvSpPr>
          <p:cNvPr id="863" name="Google Shape;820;p75"/>
          <p:cNvSpPr txBox="1"/>
          <p:nvPr/>
        </p:nvSpPr>
        <p:spPr>
          <a:xfrm rot="16200000">
            <a:off x="3729198" y="3381051"/>
            <a:ext cx="1846200" cy="4876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>
            <a:lvl1pPr algn="ctr">
              <a:defRPr sz="2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float</a:t>
            </a:r>
          </a:p>
        </p:txBody>
      </p:sp>
      <p:sp>
        <p:nvSpPr>
          <p:cNvPr id="864" name="Google Shape;821;p75"/>
          <p:cNvSpPr txBox="1"/>
          <p:nvPr/>
        </p:nvSpPr>
        <p:spPr>
          <a:xfrm>
            <a:off x="2904150" y="2254774"/>
            <a:ext cx="3335700" cy="4749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 anchor="ctr">
            <a:spAutoFit/>
          </a:bodyPr>
          <a:lstStyle>
            <a:lvl1pPr algn="ctr">
              <a:lnSpc>
                <a:spcPct val="115000"/>
              </a:lnSpc>
              <a:spcBef>
                <a:spcPts val="1600"/>
              </a:spcBef>
              <a:defRPr b="1" sz="2000">
                <a:solidFill>
                  <a:srgbClr val="585858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/>
            <a:r>
              <a:t>num_flowers = 5.0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26;p76"/>
          <p:cNvSpPr txBox="1"/>
          <p:nvPr>
            <p:ph type="title"/>
          </p:nvPr>
        </p:nvSpPr>
        <p:spPr>
          <a:xfrm>
            <a:off x="311699" y="560724"/>
            <a:ext cx="8520602" cy="572702"/>
          </a:xfrm>
          <a:prstGeom prst="rect">
            <a:avLst/>
          </a:prstGeom>
        </p:spPr>
        <p:txBody>
          <a:bodyPr/>
          <a:lstStyle>
            <a:lvl1pPr defTabSz="822958">
              <a:defRPr sz="2500"/>
            </a:lvl1pPr>
          </a:lstStyle>
          <a:p>
            <a:pPr/>
            <a:r>
              <a:t>All Python objects have a type!</a:t>
            </a:r>
          </a:p>
        </p:txBody>
      </p:sp>
      <p:sp>
        <p:nvSpPr>
          <p:cNvPr id="867" name="Google Shape;827;p76"/>
          <p:cNvSpPr txBox="1"/>
          <p:nvPr>
            <p:ph type="body" idx="1"/>
          </p:nvPr>
        </p:nvSpPr>
        <p:spPr>
          <a:xfrm>
            <a:off x="311699" y="1152474"/>
            <a:ext cx="8520602" cy="3644403"/>
          </a:xfrm>
          <a:prstGeom prst="rect">
            <a:avLst/>
          </a:prstGeom>
        </p:spPr>
        <p:txBody>
          <a:bodyPr/>
          <a:lstStyle/>
          <a:p>
            <a:pPr indent="-355600">
              <a:buClr>
                <a:srgbClr val="000000"/>
              </a:buClr>
              <a:buSzPts val="2000"/>
              <a:defRPr sz="2000">
                <a:solidFill>
                  <a:srgbClr val="000000"/>
                </a:solidFill>
              </a:defRPr>
            </a:pPr>
            <a:r>
              <a:t>Python automatically figures out the type based on the value</a:t>
            </a:r>
          </a:p>
          <a:p>
            <a:pPr lvl="1" marL="914400" indent="-355600">
              <a:buClr>
                <a:srgbClr val="000000"/>
              </a:buClr>
              <a:buSzPts val="2000"/>
              <a:defRPr sz="2000">
                <a:solidFill>
                  <a:srgbClr val="000000"/>
                </a:solidFill>
              </a:defRPr>
            </a:pPr>
            <a:r>
              <a:t>Variables are “</a:t>
            </a:r>
            <a:r>
              <a:rPr b="1"/>
              <a:t>dynamically-typed</a:t>
            </a:r>
            <a:r>
              <a:t>”: you don’t specify the type of the Python object they point to</a:t>
            </a:r>
          </a:p>
        </p:txBody>
      </p:sp>
      <p:grpSp>
        <p:nvGrpSpPr>
          <p:cNvPr id="870" name="Rectangle 2"/>
          <p:cNvGrpSpPr/>
          <p:nvPr/>
        </p:nvGrpSpPr>
        <p:grpSpPr>
          <a:xfrm>
            <a:off x="1143000" y="-18115"/>
            <a:ext cx="6858000" cy="559793"/>
            <a:chOff x="0" y="0"/>
            <a:chExt cx="6858000" cy="559791"/>
          </a:xfrm>
        </p:grpSpPr>
        <p:sp>
          <p:nvSpPr>
            <p:cNvPr id="868" name="Rectangle"/>
            <p:cNvSpPr/>
            <p:nvPr/>
          </p:nvSpPr>
          <p:spPr>
            <a:xfrm>
              <a:off x="0" y="-1"/>
              <a:ext cx="6858000" cy="559793"/>
            </a:xfrm>
            <a:prstGeom prst="rect">
              <a:avLst/>
            </a:prstGeom>
            <a:solidFill>
              <a:srgbClr val="C3D69B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342900">
                <a:defRPr b="1" sz="30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</a:p>
          </p:txBody>
        </p:sp>
        <p:sp>
          <p:nvSpPr>
            <p:cNvPr id="869" name="Types"/>
            <p:cNvSpPr txBox="1"/>
            <p:nvPr/>
          </p:nvSpPr>
          <p:spPr>
            <a:xfrm>
              <a:off x="34288" y="-1"/>
              <a:ext cx="6789422" cy="5597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normAutofit fontScale="100000" lnSpcReduction="0"/>
            </a:bodyPr>
            <a:lstStyle>
              <a:lvl1pPr algn="ctr" defTabSz="342900">
                <a:defRPr b="1" sz="3000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pPr/>
              <a:r>
                <a:t>Types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33;p77"/>
          <p:cNvSpPr txBox="1"/>
          <p:nvPr>
            <p:ph type="body" idx="1"/>
          </p:nvPr>
        </p:nvSpPr>
        <p:spPr>
          <a:xfrm>
            <a:off x="311699" y="1152474"/>
            <a:ext cx="8520602" cy="3644403"/>
          </a:xfrm>
          <a:prstGeom prst="rect">
            <a:avLst/>
          </a:prstGeom>
        </p:spPr>
        <p:txBody>
          <a:bodyPr/>
          <a:lstStyle/>
          <a:p>
            <a:pPr lvl="1" marL="777240" indent="-302259" defTabSz="777240">
              <a:buClr>
                <a:srgbClr val="000000"/>
              </a:buClr>
              <a:buSzPts val="1700"/>
              <a:defRPr sz="1700">
                <a:solidFill>
                  <a:srgbClr val="000000"/>
                </a:solidFill>
              </a:defRPr>
            </a:pPr>
            <a:r>
              <a:t>Integers - numbers with no decimals</a:t>
            </a:r>
          </a:p>
          <a:p>
            <a:pPr marL="0" indent="0" algn="ctr" defTabSz="777240">
              <a:spcBef>
                <a:spcPts val="1300"/>
              </a:spcBef>
              <a:buSzTx/>
              <a:buNone/>
              <a:defRPr b="1" sz="17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num_flowers = 5</a:t>
            </a:r>
          </a:p>
          <a:p>
            <a:pPr lvl="1" marL="777240" indent="-302259" defTabSz="777240">
              <a:buClr>
                <a:srgbClr val="000000"/>
              </a:buClr>
              <a:buSzPts val="1700"/>
              <a:defRPr sz="1700">
                <a:solidFill>
                  <a:srgbClr val="000000"/>
                </a:solidFill>
              </a:defRPr>
            </a:pPr>
            <a:r>
              <a:t>Floats - numbers with decimals</a:t>
            </a:r>
          </a:p>
          <a:p>
            <a:pPr marL="0" indent="0" algn="ctr" defTabSz="777240">
              <a:spcBef>
                <a:spcPts val="1300"/>
              </a:spcBef>
              <a:buSzTx/>
              <a:buNone/>
              <a:defRPr b="1" sz="17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fraction = 0.2</a:t>
            </a:r>
          </a:p>
          <a:p>
            <a:pPr lvl="1" marL="777240" indent="-302259" defTabSz="777240">
              <a:buClr>
                <a:srgbClr val="000000"/>
              </a:buClr>
              <a:buSzPts val="1700"/>
              <a:defRPr sz="1700">
                <a:solidFill>
                  <a:srgbClr val="000000"/>
                </a:solidFill>
              </a:defRPr>
            </a:pPr>
            <a:r>
              <a:t>Booleans - true or false</a:t>
            </a:r>
          </a:p>
          <a:p>
            <a:pPr marL="0" indent="0" algn="ctr" defTabSz="777240">
              <a:spcBef>
                <a:spcPts val="1300"/>
              </a:spcBef>
              <a:buSzTx/>
              <a:buNone/>
              <a:defRPr b="1" sz="17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is_raining_today = True</a:t>
            </a:r>
          </a:p>
          <a:p>
            <a:pPr lvl="1" marL="777240" indent="-302259" defTabSz="777240">
              <a:buClr>
                <a:srgbClr val="000000"/>
              </a:buClr>
              <a:buSzPts val="1700"/>
              <a:defRPr sz="1700">
                <a:solidFill>
                  <a:srgbClr val="000000"/>
                </a:solidFill>
              </a:defRPr>
            </a:pPr>
            <a:r>
              <a:t>Strings - collection of characters</a:t>
            </a:r>
          </a:p>
          <a:p>
            <a:pPr marL="0" indent="0" algn="ctr" defTabSz="777240">
              <a:spcBef>
                <a:spcPts val="1300"/>
              </a:spcBef>
              <a:buSzTx/>
              <a:buNone/>
              <a:defRPr b="1" sz="17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myName = ‘Baris’</a:t>
            </a:r>
          </a:p>
        </p:txBody>
      </p:sp>
      <p:grpSp>
        <p:nvGrpSpPr>
          <p:cNvPr id="875" name="Rectangle 2"/>
          <p:cNvGrpSpPr/>
          <p:nvPr/>
        </p:nvGrpSpPr>
        <p:grpSpPr>
          <a:xfrm>
            <a:off x="1143000" y="-18115"/>
            <a:ext cx="6858000" cy="559793"/>
            <a:chOff x="0" y="0"/>
            <a:chExt cx="6858000" cy="559791"/>
          </a:xfrm>
        </p:grpSpPr>
        <p:sp>
          <p:nvSpPr>
            <p:cNvPr id="873" name="Rectangle"/>
            <p:cNvSpPr/>
            <p:nvPr/>
          </p:nvSpPr>
          <p:spPr>
            <a:xfrm>
              <a:off x="0" y="-1"/>
              <a:ext cx="6858000" cy="559793"/>
            </a:xfrm>
            <a:prstGeom prst="rect">
              <a:avLst/>
            </a:prstGeom>
            <a:solidFill>
              <a:srgbClr val="C3D69B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342900">
                <a:defRPr b="1" sz="30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</a:p>
          </p:txBody>
        </p:sp>
        <p:sp>
          <p:nvSpPr>
            <p:cNvPr id="874" name="Types"/>
            <p:cNvSpPr txBox="1"/>
            <p:nvPr/>
          </p:nvSpPr>
          <p:spPr>
            <a:xfrm>
              <a:off x="34288" y="-1"/>
              <a:ext cx="6789422" cy="5597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normAutofit fontScale="100000" lnSpcReduction="0"/>
            </a:bodyPr>
            <a:lstStyle>
              <a:lvl1pPr algn="ctr" defTabSz="342900">
                <a:defRPr b="1" sz="3000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pPr/>
              <a:r>
                <a:t>Types</a:t>
              </a:r>
            </a:p>
          </p:txBody>
        </p:sp>
      </p:grpSp>
      <p:sp>
        <p:nvSpPr>
          <p:cNvPr id="876" name="Google Shape;832;p77"/>
          <p:cNvSpPr txBox="1"/>
          <p:nvPr>
            <p:ph type="title"/>
          </p:nvPr>
        </p:nvSpPr>
        <p:spPr>
          <a:xfrm>
            <a:off x="311699" y="560724"/>
            <a:ext cx="8520602" cy="572702"/>
          </a:xfrm>
          <a:prstGeom prst="rect">
            <a:avLst/>
          </a:prstGeom>
        </p:spPr>
        <p:txBody>
          <a:bodyPr/>
          <a:lstStyle>
            <a:lvl1pPr defTabSz="822958">
              <a:defRPr sz="2500"/>
            </a:lvl1pPr>
          </a:lstStyle>
          <a:p>
            <a:pPr/>
            <a:r>
              <a:t>All Python objects have a type!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7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8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8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8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8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8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8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87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87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872" grpId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64;p82"/>
          <p:cNvSpPr txBox="1"/>
          <p:nvPr>
            <p:ph type="title"/>
          </p:nvPr>
        </p:nvSpPr>
        <p:spPr>
          <a:xfrm>
            <a:off x="311699" y="445025"/>
            <a:ext cx="8520602" cy="572702"/>
          </a:xfrm>
          <a:prstGeom prst="rect">
            <a:avLst/>
          </a:prstGeom>
        </p:spPr>
        <p:txBody>
          <a:bodyPr/>
          <a:lstStyle>
            <a:lvl1pPr defTabSz="822958">
              <a:defRPr sz="2500"/>
            </a:lvl1pPr>
          </a:lstStyle>
          <a:p>
            <a:pPr/>
            <a:r>
              <a:t>Suppose you’re programming for a doctor’s office...</a:t>
            </a:r>
          </a:p>
        </p:txBody>
      </p:sp>
      <p:sp>
        <p:nvSpPr>
          <p:cNvPr id="879" name="Google Shape;865;p82"/>
          <p:cNvSpPr txBox="1"/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2000"/>
            </a:pPr>
            <a:r>
              <a:t>What </a:t>
            </a:r>
            <a:r>
              <a:rPr b="1"/>
              <a:t>type</a:t>
            </a:r>
            <a:r>
              <a:t> would you use to store each of the following?</a:t>
            </a:r>
          </a:p>
        </p:txBody>
      </p:sp>
      <p:pic>
        <p:nvPicPr>
          <p:cNvPr id="880" name="Google Shape;874;p83" descr="Google Shape;874;p8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566923" y="1169250"/>
            <a:ext cx="3167078" cy="316707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883" name="Rectangle 2"/>
          <p:cNvGrpSpPr/>
          <p:nvPr/>
        </p:nvGrpSpPr>
        <p:grpSpPr>
          <a:xfrm>
            <a:off x="1143000" y="-18115"/>
            <a:ext cx="6858000" cy="559793"/>
            <a:chOff x="0" y="0"/>
            <a:chExt cx="6858000" cy="559791"/>
          </a:xfrm>
        </p:grpSpPr>
        <p:sp>
          <p:nvSpPr>
            <p:cNvPr id="881" name="Rectangle"/>
            <p:cNvSpPr/>
            <p:nvPr/>
          </p:nvSpPr>
          <p:spPr>
            <a:xfrm>
              <a:off x="0" y="-1"/>
              <a:ext cx="6858000" cy="559793"/>
            </a:xfrm>
            <a:prstGeom prst="rect">
              <a:avLst/>
            </a:prstGeom>
            <a:solidFill>
              <a:srgbClr val="C3D69B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342900">
                <a:defRPr b="1" sz="30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</a:p>
          </p:txBody>
        </p:sp>
        <p:sp>
          <p:nvSpPr>
            <p:cNvPr id="882" name="Types"/>
            <p:cNvSpPr txBox="1"/>
            <p:nvPr/>
          </p:nvSpPr>
          <p:spPr>
            <a:xfrm>
              <a:off x="34288" y="-1"/>
              <a:ext cx="6789422" cy="5597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normAutofit fontScale="100000" lnSpcReduction="0"/>
            </a:bodyPr>
            <a:lstStyle>
              <a:lvl1pPr algn="ctr" defTabSz="342900">
                <a:defRPr b="1" sz="3000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pPr/>
              <a:r>
                <a:t>Types</a:t>
              </a:r>
            </a:p>
          </p:txBody>
        </p:sp>
      </p:grpSp>
      <p:sp>
        <p:nvSpPr>
          <p:cNvPr id="884" name="Google Shape;873;p83"/>
          <p:cNvSpPr txBox="1"/>
          <p:nvPr/>
        </p:nvSpPr>
        <p:spPr>
          <a:xfrm>
            <a:off x="2012999" y="3931048"/>
            <a:ext cx="5118002" cy="6400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>
            <a:lvl1pPr algn="ctr">
              <a:defRPr sz="3000">
                <a:solidFill>
                  <a:srgbClr val="000000"/>
                </a:solidFill>
                <a:latin typeface="Caveat"/>
                <a:ea typeface="Caveat"/>
                <a:cs typeface="Caveat"/>
                <a:sym typeface="Caveat"/>
              </a:defRPr>
            </a:lvl1pPr>
          </a:lstStyle>
          <a:p>
            <a:pPr/>
            <a:r>
              <a:t>Think/Share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884" grpId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71;p83"/>
          <p:cNvSpPr txBox="1"/>
          <p:nvPr>
            <p:ph type="title"/>
          </p:nvPr>
        </p:nvSpPr>
        <p:spPr>
          <a:xfrm>
            <a:off x="311699" y="445025"/>
            <a:ext cx="8520602" cy="572702"/>
          </a:xfrm>
          <a:prstGeom prst="rect">
            <a:avLst/>
          </a:prstGeom>
        </p:spPr>
        <p:txBody>
          <a:bodyPr/>
          <a:lstStyle>
            <a:lvl1pPr defTabSz="822958">
              <a:defRPr sz="2500"/>
            </a:lvl1pPr>
          </a:lstStyle>
          <a:p>
            <a:pPr/>
            <a:r>
              <a:t>Suppose you’re programming for a doctor’s office...</a:t>
            </a:r>
          </a:p>
        </p:txBody>
      </p:sp>
      <p:sp>
        <p:nvSpPr>
          <p:cNvPr id="887" name="Google Shape;872;p83"/>
          <p:cNvSpPr txBox="1"/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2000"/>
            </a:pPr>
            <a:r>
              <a:t>What </a:t>
            </a:r>
            <a:r>
              <a:rPr b="1"/>
              <a:t>type</a:t>
            </a:r>
            <a:r>
              <a:t> would you use to store each of the following?</a:t>
            </a:r>
          </a:p>
          <a:p>
            <a:pPr indent="-355600">
              <a:spcBef>
                <a:spcPts val="1600"/>
              </a:spcBef>
              <a:buSzPts val="2000"/>
              <a:defRPr sz="2000"/>
            </a:pPr>
            <a:r>
              <a:t>The patient’s weight</a:t>
            </a:r>
          </a:p>
          <a:p>
            <a:pPr indent="-355600">
              <a:buSzPts val="2000"/>
              <a:defRPr sz="2000"/>
            </a:pPr>
            <a:r>
              <a:t>The number of whole days since the patient’s last visit</a:t>
            </a:r>
          </a:p>
          <a:p>
            <a:pPr indent="-355600">
              <a:buSzPts val="2000"/>
              <a:defRPr sz="2000"/>
            </a:pPr>
            <a:r>
              <a:t>The patient’s temperature</a:t>
            </a:r>
          </a:p>
          <a:p>
            <a:pPr indent="-355600">
              <a:buSzPts val="2000"/>
              <a:defRPr sz="2000"/>
            </a:pPr>
            <a:r>
              <a:t>If the patient has had their flu shot</a:t>
            </a:r>
          </a:p>
          <a:p>
            <a:pPr indent="-355600">
              <a:buSzPts val="2000"/>
              <a:defRPr sz="2000"/>
            </a:pPr>
            <a:r>
              <a:t>The patient’s number of children</a:t>
            </a:r>
          </a:p>
        </p:txBody>
      </p:sp>
      <p:pic>
        <p:nvPicPr>
          <p:cNvPr id="888" name="Google Shape;874;p83" descr="Google Shape;874;p8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566923" y="1169250"/>
            <a:ext cx="3167078" cy="316707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891" name="Rectangle 2"/>
          <p:cNvGrpSpPr/>
          <p:nvPr/>
        </p:nvGrpSpPr>
        <p:grpSpPr>
          <a:xfrm>
            <a:off x="1143000" y="-18115"/>
            <a:ext cx="6858000" cy="559793"/>
            <a:chOff x="0" y="0"/>
            <a:chExt cx="6858000" cy="559791"/>
          </a:xfrm>
        </p:grpSpPr>
        <p:sp>
          <p:nvSpPr>
            <p:cNvPr id="889" name="Rectangle"/>
            <p:cNvSpPr/>
            <p:nvPr/>
          </p:nvSpPr>
          <p:spPr>
            <a:xfrm>
              <a:off x="0" y="-1"/>
              <a:ext cx="6858000" cy="559793"/>
            </a:xfrm>
            <a:prstGeom prst="rect">
              <a:avLst/>
            </a:prstGeom>
            <a:solidFill>
              <a:srgbClr val="C3D69B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342900">
                <a:defRPr b="1" sz="30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</a:p>
          </p:txBody>
        </p:sp>
        <p:sp>
          <p:nvSpPr>
            <p:cNvPr id="890" name="Types"/>
            <p:cNvSpPr txBox="1"/>
            <p:nvPr/>
          </p:nvSpPr>
          <p:spPr>
            <a:xfrm>
              <a:off x="34288" y="-1"/>
              <a:ext cx="6789422" cy="5597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normAutofit fontScale="100000" lnSpcReduction="0"/>
            </a:bodyPr>
            <a:lstStyle>
              <a:lvl1pPr algn="ctr" defTabSz="342900">
                <a:defRPr b="1" sz="3000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pPr/>
              <a:r>
                <a:t>Types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8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8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8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8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8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8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8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887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Python must be installed and configured prior to use…"/>
          <p:cNvSpPr txBox="1"/>
          <p:nvPr>
            <p:ph type="body" idx="4294967295"/>
          </p:nvPr>
        </p:nvSpPr>
        <p:spPr>
          <a:xfrm>
            <a:off x="1019868" y="1200150"/>
            <a:ext cx="6985367" cy="3394472"/>
          </a:xfrm>
          <a:prstGeom prst="rect">
            <a:avLst/>
          </a:prstGeom>
        </p:spPr>
        <p:txBody>
          <a:bodyPr lIns="34289" tIns="34289" rIns="34289" bIns="34289"/>
          <a:lstStyle/>
          <a:p>
            <a:pPr marL="257175" indent="-257175" defTabSz="685800">
              <a:lnSpc>
                <a:spcPct val="100000"/>
              </a:lnSpc>
              <a:spcBef>
                <a:spcPts val="500"/>
              </a:spcBef>
              <a:buClrTx/>
              <a:buSzPct val="100000"/>
              <a:buFontTx/>
              <a:buChar char="•"/>
              <a:defRPr b="1" sz="2400"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defRPr>
            </a:pPr>
            <a:r>
              <a:t>Python must be installed and configured prior to use</a:t>
            </a:r>
          </a:p>
          <a:p>
            <a:pPr lvl="1" marL="661307" indent="-204107" defTabSz="685800">
              <a:lnSpc>
                <a:spcPct val="100000"/>
              </a:lnSpc>
              <a:buClrTx/>
              <a:buSzPct val="100000"/>
              <a:buFont typeface="Arial"/>
              <a:buChar char="•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defRPr>
            </a:pPr>
            <a:r>
              <a:t>One of the items installed is the Python interpreter</a:t>
            </a:r>
          </a:p>
          <a:p>
            <a:pPr marL="257175" indent="-257175" defTabSz="685800">
              <a:lnSpc>
                <a:spcPct val="100000"/>
              </a:lnSpc>
              <a:spcBef>
                <a:spcPts val="500"/>
              </a:spcBef>
              <a:buClrTx/>
              <a:buSzPct val="100000"/>
              <a:buFontTx/>
              <a:buChar char="•"/>
              <a:defRPr b="1" sz="2400"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defRPr>
            </a:pPr>
            <a:r>
              <a:t>Python interpreter can be used in two modes:</a:t>
            </a:r>
          </a:p>
          <a:p>
            <a:pPr lvl="1" marL="661307" indent="-204107" defTabSz="685800">
              <a:lnSpc>
                <a:spcPct val="100000"/>
              </a:lnSpc>
              <a:buClrTx/>
              <a:buSzPct val="100000"/>
              <a:buFont typeface="Arial"/>
              <a:buChar char="•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defRPr>
            </a:pPr>
            <a:r>
              <a:t>Interactive mode: enter statements on keyboard</a:t>
            </a:r>
          </a:p>
          <a:p>
            <a:pPr lvl="1" marL="661307" indent="-204107" defTabSz="685800">
              <a:lnSpc>
                <a:spcPct val="100000"/>
              </a:lnSpc>
              <a:buClrTx/>
              <a:buSzPct val="100000"/>
              <a:buFont typeface="Arial"/>
              <a:buChar char="•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defRPr>
            </a:pPr>
            <a:r>
              <a:t>Script mode: save statements in Python script</a:t>
            </a:r>
          </a:p>
        </p:txBody>
      </p:sp>
      <p:grpSp>
        <p:nvGrpSpPr>
          <p:cNvPr id="309" name="Rectangle 2"/>
          <p:cNvGrpSpPr/>
          <p:nvPr/>
        </p:nvGrpSpPr>
        <p:grpSpPr>
          <a:xfrm>
            <a:off x="1143000" y="-18115"/>
            <a:ext cx="6858000" cy="559793"/>
            <a:chOff x="0" y="0"/>
            <a:chExt cx="6858000" cy="559791"/>
          </a:xfrm>
        </p:grpSpPr>
        <p:sp>
          <p:nvSpPr>
            <p:cNvPr id="307" name="Rectangle"/>
            <p:cNvSpPr/>
            <p:nvPr/>
          </p:nvSpPr>
          <p:spPr>
            <a:xfrm>
              <a:off x="0" y="-1"/>
              <a:ext cx="6858000" cy="559793"/>
            </a:xfrm>
            <a:prstGeom prst="rect">
              <a:avLst/>
            </a:prstGeom>
            <a:solidFill>
              <a:srgbClr val="C3D69B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342900">
                <a:defRPr b="1" sz="30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</a:p>
          </p:txBody>
        </p:sp>
        <p:sp>
          <p:nvSpPr>
            <p:cNvPr id="308" name="Using Python"/>
            <p:cNvSpPr txBox="1"/>
            <p:nvPr/>
          </p:nvSpPr>
          <p:spPr>
            <a:xfrm>
              <a:off x="34288" y="-1"/>
              <a:ext cx="6789422" cy="5597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normAutofit fontScale="100000" lnSpcReduction="0"/>
            </a:bodyPr>
            <a:lstStyle>
              <a:lvl1pPr algn="ctr" defTabSz="342900">
                <a:defRPr b="1" sz="3000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pPr/>
              <a:r>
                <a:t>Using Python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0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3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3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3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30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30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306" grpId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79;p84"/>
          <p:cNvSpPr txBox="1"/>
          <p:nvPr>
            <p:ph type="title"/>
          </p:nvPr>
        </p:nvSpPr>
        <p:spPr>
          <a:xfrm>
            <a:off x="311699" y="445025"/>
            <a:ext cx="8520602" cy="572702"/>
          </a:xfrm>
          <a:prstGeom prst="rect">
            <a:avLst/>
          </a:prstGeom>
        </p:spPr>
        <p:txBody>
          <a:bodyPr/>
          <a:lstStyle>
            <a:lvl1pPr defTabSz="822958">
              <a:defRPr sz="2500"/>
            </a:lvl1pPr>
          </a:lstStyle>
          <a:p>
            <a:pPr/>
            <a:r>
              <a:t>Suppose you’re programming for a doctor’s office...</a:t>
            </a:r>
          </a:p>
        </p:txBody>
      </p:sp>
      <p:sp>
        <p:nvSpPr>
          <p:cNvPr id="894" name="Google Shape;880;p84"/>
          <p:cNvSpPr txBox="1"/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2000"/>
            </a:pPr>
            <a:r>
              <a:t>What </a:t>
            </a:r>
            <a:r>
              <a:rPr b="1"/>
              <a:t>type</a:t>
            </a:r>
            <a:r>
              <a:t> would you use to store each of the following?</a:t>
            </a:r>
          </a:p>
          <a:p>
            <a:pPr indent="-355600">
              <a:spcBef>
                <a:spcPts val="1600"/>
              </a:spcBef>
              <a:buSzPts val="2000"/>
              <a:defRPr sz="2000"/>
            </a:pPr>
            <a:r>
              <a:t>The patient’s weight → </a:t>
            </a:r>
            <a:r>
              <a:rPr b="1"/>
              <a:t>float</a:t>
            </a:r>
          </a:p>
          <a:p>
            <a:pPr indent="-355600">
              <a:buSzPts val="2000"/>
              <a:defRPr sz="2000"/>
            </a:pPr>
            <a:r>
              <a:t>The number of whole days since the patient’s last visit</a:t>
            </a:r>
          </a:p>
          <a:p>
            <a:pPr indent="-355600">
              <a:buSzPts val="2000"/>
              <a:defRPr sz="2000"/>
            </a:pPr>
            <a:r>
              <a:t>The patient’s temperature</a:t>
            </a:r>
          </a:p>
          <a:p>
            <a:pPr indent="-355600">
              <a:buSzPts val="2000"/>
              <a:defRPr sz="2000"/>
            </a:pPr>
            <a:r>
              <a:t>If the patient has had their flu shot</a:t>
            </a:r>
          </a:p>
          <a:p>
            <a:pPr indent="-355600">
              <a:buSzPts val="2000"/>
              <a:defRPr sz="2000"/>
            </a:pPr>
            <a:r>
              <a:t>The patient’s number of children</a:t>
            </a:r>
          </a:p>
        </p:txBody>
      </p:sp>
      <p:pic>
        <p:nvPicPr>
          <p:cNvPr id="895" name="Google Shape;874;p83" descr="Google Shape;874;p8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566923" y="1169250"/>
            <a:ext cx="3167078" cy="316707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898" name="Rectangle 2"/>
          <p:cNvGrpSpPr/>
          <p:nvPr/>
        </p:nvGrpSpPr>
        <p:grpSpPr>
          <a:xfrm>
            <a:off x="1143000" y="-18115"/>
            <a:ext cx="6858000" cy="559793"/>
            <a:chOff x="0" y="0"/>
            <a:chExt cx="6858000" cy="559791"/>
          </a:xfrm>
        </p:grpSpPr>
        <p:sp>
          <p:nvSpPr>
            <p:cNvPr id="896" name="Rectangle"/>
            <p:cNvSpPr/>
            <p:nvPr/>
          </p:nvSpPr>
          <p:spPr>
            <a:xfrm>
              <a:off x="0" y="-1"/>
              <a:ext cx="6858000" cy="559793"/>
            </a:xfrm>
            <a:prstGeom prst="rect">
              <a:avLst/>
            </a:prstGeom>
            <a:solidFill>
              <a:srgbClr val="C3D69B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342900">
                <a:defRPr b="1" sz="30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</a:p>
          </p:txBody>
        </p:sp>
        <p:sp>
          <p:nvSpPr>
            <p:cNvPr id="897" name="Types"/>
            <p:cNvSpPr txBox="1"/>
            <p:nvPr/>
          </p:nvSpPr>
          <p:spPr>
            <a:xfrm>
              <a:off x="34288" y="-1"/>
              <a:ext cx="6789422" cy="5597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normAutofit fontScale="100000" lnSpcReduction="0"/>
            </a:bodyPr>
            <a:lstStyle>
              <a:lvl1pPr algn="ctr" defTabSz="342900">
                <a:defRPr b="1" sz="3000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pPr/>
              <a:r>
                <a:t>Types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886;p85"/>
          <p:cNvSpPr txBox="1"/>
          <p:nvPr>
            <p:ph type="title"/>
          </p:nvPr>
        </p:nvSpPr>
        <p:spPr>
          <a:xfrm>
            <a:off x="311699" y="445025"/>
            <a:ext cx="8520602" cy="572702"/>
          </a:xfrm>
          <a:prstGeom prst="rect">
            <a:avLst/>
          </a:prstGeom>
        </p:spPr>
        <p:txBody>
          <a:bodyPr/>
          <a:lstStyle>
            <a:lvl1pPr defTabSz="822958">
              <a:defRPr sz="2500"/>
            </a:lvl1pPr>
          </a:lstStyle>
          <a:p>
            <a:pPr/>
            <a:r>
              <a:t>Suppose you’re programming for a doctor’s office...</a:t>
            </a:r>
          </a:p>
        </p:txBody>
      </p:sp>
      <p:sp>
        <p:nvSpPr>
          <p:cNvPr id="901" name="Google Shape;887;p85"/>
          <p:cNvSpPr txBox="1"/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2000"/>
            </a:pPr>
            <a:r>
              <a:t>What </a:t>
            </a:r>
            <a:r>
              <a:rPr b="1"/>
              <a:t>type</a:t>
            </a:r>
            <a:r>
              <a:t> would you use to store each of the following?</a:t>
            </a:r>
          </a:p>
          <a:p>
            <a:pPr indent="-355600">
              <a:spcBef>
                <a:spcPts val="1600"/>
              </a:spcBef>
              <a:buSzPts val="2000"/>
              <a:defRPr sz="2000"/>
            </a:pPr>
            <a:r>
              <a:t>The patient’s weight → </a:t>
            </a:r>
            <a:r>
              <a:rPr b="1"/>
              <a:t>float</a:t>
            </a:r>
          </a:p>
          <a:p>
            <a:pPr indent="-355600">
              <a:buSzPts val="2000"/>
              <a:defRPr sz="2000"/>
            </a:pPr>
            <a:r>
              <a:t>The number of days since the patient’s last visit → </a:t>
            </a:r>
            <a:r>
              <a:rPr b="1"/>
              <a:t>integer</a:t>
            </a:r>
          </a:p>
          <a:p>
            <a:pPr indent="-355600">
              <a:buSzPts val="2000"/>
              <a:defRPr sz="2000"/>
            </a:pPr>
            <a:r>
              <a:t>The patient’s temperature</a:t>
            </a:r>
          </a:p>
          <a:p>
            <a:pPr indent="-355600">
              <a:buSzPts val="2000"/>
              <a:defRPr sz="2000"/>
            </a:pPr>
            <a:r>
              <a:t>If the patient has had their flu shot</a:t>
            </a:r>
          </a:p>
          <a:p>
            <a:pPr indent="-355600">
              <a:buSzPts val="2000"/>
              <a:defRPr sz="2000"/>
            </a:pPr>
            <a:r>
              <a:t>The patient’s number of children</a:t>
            </a:r>
          </a:p>
        </p:txBody>
      </p:sp>
      <p:pic>
        <p:nvPicPr>
          <p:cNvPr id="902" name="Google Shape;874;p83" descr="Google Shape;874;p8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566923" y="1169250"/>
            <a:ext cx="3167078" cy="316707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905" name="Rectangle 2"/>
          <p:cNvGrpSpPr/>
          <p:nvPr/>
        </p:nvGrpSpPr>
        <p:grpSpPr>
          <a:xfrm>
            <a:off x="1143000" y="-18115"/>
            <a:ext cx="6858000" cy="559793"/>
            <a:chOff x="0" y="0"/>
            <a:chExt cx="6858000" cy="559791"/>
          </a:xfrm>
        </p:grpSpPr>
        <p:sp>
          <p:nvSpPr>
            <p:cNvPr id="903" name="Rectangle"/>
            <p:cNvSpPr/>
            <p:nvPr/>
          </p:nvSpPr>
          <p:spPr>
            <a:xfrm>
              <a:off x="0" y="-1"/>
              <a:ext cx="6858000" cy="559793"/>
            </a:xfrm>
            <a:prstGeom prst="rect">
              <a:avLst/>
            </a:prstGeom>
            <a:solidFill>
              <a:srgbClr val="C3D69B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342900">
                <a:defRPr b="1" sz="30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</a:p>
          </p:txBody>
        </p:sp>
        <p:sp>
          <p:nvSpPr>
            <p:cNvPr id="904" name="Types"/>
            <p:cNvSpPr txBox="1"/>
            <p:nvPr/>
          </p:nvSpPr>
          <p:spPr>
            <a:xfrm>
              <a:off x="34288" y="-1"/>
              <a:ext cx="6789422" cy="5597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normAutofit fontScale="100000" lnSpcReduction="0"/>
            </a:bodyPr>
            <a:lstStyle>
              <a:lvl1pPr algn="ctr" defTabSz="342900">
                <a:defRPr b="1" sz="3000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pPr/>
              <a:r>
                <a:t>Types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893;p86"/>
          <p:cNvSpPr txBox="1"/>
          <p:nvPr>
            <p:ph type="title"/>
          </p:nvPr>
        </p:nvSpPr>
        <p:spPr>
          <a:xfrm>
            <a:off x="311699" y="445025"/>
            <a:ext cx="8520602" cy="572702"/>
          </a:xfrm>
          <a:prstGeom prst="rect">
            <a:avLst/>
          </a:prstGeom>
        </p:spPr>
        <p:txBody>
          <a:bodyPr/>
          <a:lstStyle>
            <a:lvl1pPr defTabSz="822958">
              <a:defRPr sz="2500"/>
            </a:lvl1pPr>
          </a:lstStyle>
          <a:p>
            <a:pPr/>
            <a:r>
              <a:t>Suppose you’re programming for a doctor’s office...</a:t>
            </a:r>
          </a:p>
        </p:txBody>
      </p:sp>
      <p:sp>
        <p:nvSpPr>
          <p:cNvPr id="908" name="Google Shape;894;p86"/>
          <p:cNvSpPr txBox="1"/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2000"/>
            </a:pPr>
            <a:r>
              <a:t>What </a:t>
            </a:r>
            <a:r>
              <a:rPr b="1"/>
              <a:t>type</a:t>
            </a:r>
            <a:r>
              <a:t> would you use to store each of the following?</a:t>
            </a:r>
          </a:p>
          <a:p>
            <a:pPr indent="-355600">
              <a:spcBef>
                <a:spcPts val="1600"/>
              </a:spcBef>
              <a:buSzPts val="2000"/>
              <a:defRPr sz="2000"/>
            </a:pPr>
            <a:r>
              <a:t>The patient’s weight → </a:t>
            </a:r>
            <a:r>
              <a:rPr b="1"/>
              <a:t>float</a:t>
            </a:r>
          </a:p>
          <a:p>
            <a:pPr indent="-355600">
              <a:buSzPts val="2000"/>
              <a:defRPr sz="2000"/>
            </a:pPr>
            <a:r>
              <a:t>The number of whole days since the patient’s last visit → </a:t>
            </a:r>
            <a:r>
              <a:rPr b="1"/>
              <a:t>integer</a:t>
            </a:r>
          </a:p>
          <a:p>
            <a:pPr indent="-355600">
              <a:buSzPts val="2000"/>
              <a:defRPr sz="2000"/>
            </a:pPr>
            <a:r>
              <a:t>The patient’s temperature → </a:t>
            </a:r>
            <a:r>
              <a:rPr b="1"/>
              <a:t>float</a:t>
            </a:r>
          </a:p>
          <a:p>
            <a:pPr indent="-355600">
              <a:buSzPts val="2000"/>
              <a:defRPr sz="2000"/>
            </a:pPr>
            <a:r>
              <a:t>If the patient has had their flu shot</a:t>
            </a:r>
          </a:p>
          <a:p>
            <a:pPr indent="-355600">
              <a:buSzPts val="2000"/>
              <a:defRPr sz="2000"/>
            </a:pPr>
            <a:r>
              <a:t>The patient’s number of children</a:t>
            </a:r>
          </a:p>
        </p:txBody>
      </p:sp>
      <p:pic>
        <p:nvPicPr>
          <p:cNvPr id="909" name="Google Shape;874;p83" descr="Google Shape;874;p8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953759" y="1169250"/>
            <a:ext cx="3167077" cy="316707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912" name="Rectangle 2"/>
          <p:cNvGrpSpPr/>
          <p:nvPr/>
        </p:nvGrpSpPr>
        <p:grpSpPr>
          <a:xfrm>
            <a:off x="1143000" y="-18115"/>
            <a:ext cx="6858000" cy="559793"/>
            <a:chOff x="0" y="0"/>
            <a:chExt cx="6858000" cy="559791"/>
          </a:xfrm>
        </p:grpSpPr>
        <p:sp>
          <p:nvSpPr>
            <p:cNvPr id="910" name="Rectangle"/>
            <p:cNvSpPr/>
            <p:nvPr/>
          </p:nvSpPr>
          <p:spPr>
            <a:xfrm>
              <a:off x="0" y="-1"/>
              <a:ext cx="6858000" cy="559793"/>
            </a:xfrm>
            <a:prstGeom prst="rect">
              <a:avLst/>
            </a:prstGeom>
            <a:solidFill>
              <a:srgbClr val="C3D69B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342900">
                <a:defRPr b="1" sz="30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</a:p>
          </p:txBody>
        </p:sp>
        <p:sp>
          <p:nvSpPr>
            <p:cNvPr id="911" name="Types"/>
            <p:cNvSpPr txBox="1"/>
            <p:nvPr/>
          </p:nvSpPr>
          <p:spPr>
            <a:xfrm>
              <a:off x="34288" y="-1"/>
              <a:ext cx="6789422" cy="5597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normAutofit fontScale="100000" lnSpcReduction="0"/>
            </a:bodyPr>
            <a:lstStyle>
              <a:lvl1pPr algn="ctr" defTabSz="342900">
                <a:defRPr b="1" sz="3000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pPr/>
              <a:r>
                <a:t>Types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00;p87"/>
          <p:cNvSpPr txBox="1"/>
          <p:nvPr>
            <p:ph type="title"/>
          </p:nvPr>
        </p:nvSpPr>
        <p:spPr>
          <a:xfrm>
            <a:off x="311699" y="445025"/>
            <a:ext cx="8520602" cy="572702"/>
          </a:xfrm>
          <a:prstGeom prst="rect">
            <a:avLst/>
          </a:prstGeom>
        </p:spPr>
        <p:txBody>
          <a:bodyPr/>
          <a:lstStyle>
            <a:lvl1pPr defTabSz="822958">
              <a:defRPr sz="2500"/>
            </a:lvl1pPr>
          </a:lstStyle>
          <a:p>
            <a:pPr/>
            <a:r>
              <a:t>Suppose you’re programming for a doctor’s office...</a:t>
            </a:r>
          </a:p>
        </p:txBody>
      </p:sp>
      <p:sp>
        <p:nvSpPr>
          <p:cNvPr id="915" name="Google Shape;901;p87"/>
          <p:cNvSpPr txBox="1"/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2000"/>
            </a:pPr>
            <a:r>
              <a:t>What </a:t>
            </a:r>
            <a:r>
              <a:rPr b="1"/>
              <a:t>type</a:t>
            </a:r>
            <a:r>
              <a:t> would you use to store each of the following?</a:t>
            </a:r>
          </a:p>
          <a:p>
            <a:pPr indent="-355600">
              <a:spcBef>
                <a:spcPts val="1600"/>
              </a:spcBef>
              <a:buSzPts val="2000"/>
              <a:defRPr sz="2000"/>
            </a:pPr>
            <a:r>
              <a:t>The patient’s weight → </a:t>
            </a:r>
            <a:r>
              <a:rPr b="1"/>
              <a:t>float</a:t>
            </a:r>
          </a:p>
          <a:p>
            <a:pPr indent="-355600">
              <a:buSzPts val="2000"/>
              <a:defRPr sz="2000"/>
            </a:pPr>
            <a:r>
              <a:t>The number of whole days since the patient’s last visit → </a:t>
            </a:r>
            <a:r>
              <a:rPr b="1"/>
              <a:t>integer</a:t>
            </a:r>
          </a:p>
          <a:p>
            <a:pPr indent="-355600">
              <a:buSzPts val="2000"/>
              <a:defRPr sz="2000"/>
            </a:pPr>
            <a:r>
              <a:t>The patient’s temperature → </a:t>
            </a:r>
            <a:r>
              <a:rPr b="1"/>
              <a:t>float</a:t>
            </a:r>
          </a:p>
          <a:p>
            <a:pPr indent="-355600">
              <a:buSzPts val="2000"/>
              <a:defRPr sz="2000"/>
            </a:pPr>
            <a:r>
              <a:t>If the patient has had their flu shot → </a:t>
            </a:r>
            <a:r>
              <a:rPr b="1"/>
              <a:t>boolean</a:t>
            </a:r>
          </a:p>
          <a:p>
            <a:pPr indent="-355600">
              <a:buSzPts val="2000"/>
              <a:defRPr sz="2000"/>
            </a:pPr>
            <a:r>
              <a:t>The patient’s number of children</a:t>
            </a:r>
          </a:p>
        </p:txBody>
      </p:sp>
      <p:pic>
        <p:nvPicPr>
          <p:cNvPr id="916" name="Google Shape;874;p83" descr="Google Shape;874;p8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011423" y="1169250"/>
            <a:ext cx="3167078" cy="316707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919" name="Rectangle 2"/>
          <p:cNvGrpSpPr/>
          <p:nvPr/>
        </p:nvGrpSpPr>
        <p:grpSpPr>
          <a:xfrm>
            <a:off x="1143000" y="-18115"/>
            <a:ext cx="6858000" cy="559793"/>
            <a:chOff x="0" y="0"/>
            <a:chExt cx="6858000" cy="559791"/>
          </a:xfrm>
        </p:grpSpPr>
        <p:sp>
          <p:nvSpPr>
            <p:cNvPr id="917" name="Rectangle"/>
            <p:cNvSpPr/>
            <p:nvPr/>
          </p:nvSpPr>
          <p:spPr>
            <a:xfrm>
              <a:off x="0" y="-1"/>
              <a:ext cx="6858000" cy="559793"/>
            </a:xfrm>
            <a:prstGeom prst="rect">
              <a:avLst/>
            </a:prstGeom>
            <a:solidFill>
              <a:srgbClr val="C3D69B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342900">
                <a:defRPr b="1" sz="30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</a:p>
          </p:txBody>
        </p:sp>
        <p:sp>
          <p:nvSpPr>
            <p:cNvPr id="918" name="Types"/>
            <p:cNvSpPr txBox="1"/>
            <p:nvPr/>
          </p:nvSpPr>
          <p:spPr>
            <a:xfrm>
              <a:off x="34288" y="-1"/>
              <a:ext cx="6789422" cy="5597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normAutofit fontScale="100000" lnSpcReduction="0"/>
            </a:bodyPr>
            <a:lstStyle>
              <a:lvl1pPr algn="ctr" defTabSz="342900">
                <a:defRPr b="1" sz="3000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pPr/>
              <a:r>
                <a:t>Types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07;p88"/>
          <p:cNvSpPr txBox="1"/>
          <p:nvPr>
            <p:ph type="title"/>
          </p:nvPr>
        </p:nvSpPr>
        <p:spPr>
          <a:xfrm>
            <a:off x="311699" y="445025"/>
            <a:ext cx="8520602" cy="572702"/>
          </a:xfrm>
          <a:prstGeom prst="rect">
            <a:avLst/>
          </a:prstGeom>
        </p:spPr>
        <p:txBody>
          <a:bodyPr/>
          <a:lstStyle>
            <a:lvl1pPr defTabSz="822958">
              <a:defRPr sz="2500"/>
            </a:lvl1pPr>
          </a:lstStyle>
          <a:p>
            <a:pPr/>
            <a:r>
              <a:t>Suppose you’re programming for a doctor’s office...</a:t>
            </a:r>
          </a:p>
        </p:txBody>
      </p:sp>
      <p:sp>
        <p:nvSpPr>
          <p:cNvPr id="922" name="Google Shape;908;p88"/>
          <p:cNvSpPr txBox="1"/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2000"/>
            </a:pPr>
            <a:r>
              <a:t>What </a:t>
            </a:r>
            <a:r>
              <a:rPr b="1"/>
              <a:t>type</a:t>
            </a:r>
            <a:r>
              <a:t> would you use to store each of the following?</a:t>
            </a:r>
          </a:p>
          <a:p>
            <a:pPr indent="-355600">
              <a:spcBef>
                <a:spcPts val="1600"/>
              </a:spcBef>
              <a:buSzPts val="2000"/>
              <a:defRPr sz="2000"/>
            </a:pPr>
            <a:r>
              <a:t>The patient’s weight → </a:t>
            </a:r>
            <a:r>
              <a:rPr b="1"/>
              <a:t>float</a:t>
            </a:r>
          </a:p>
          <a:p>
            <a:pPr indent="-355600">
              <a:buSzPts val="2000"/>
              <a:defRPr sz="2000"/>
            </a:pPr>
            <a:r>
              <a:t>The number of whole days since the patient’s last visit → </a:t>
            </a:r>
            <a:r>
              <a:rPr b="1"/>
              <a:t>integer</a:t>
            </a:r>
          </a:p>
          <a:p>
            <a:pPr indent="-355600">
              <a:buSzPts val="2000"/>
              <a:defRPr sz="2000"/>
            </a:pPr>
            <a:r>
              <a:t>The patient’s temperature → </a:t>
            </a:r>
            <a:r>
              <a:rPr b="1"/>
              <a:t>float</a:t>
            </a:r>
          </a:p>
          <a:p>
            <a:pPr indent="-355600">
              <a:buSzPts val="2000"/>
              <a:defRPr sz="2000"/>
            </a:pPr>
            <a:r>
              <a:t>If the patient has had their flu shot → </a:t>
            </a:r>
            <a:r>
              <a:rPr b="1"/>
              <a:t>boolean</a:t>
            </a:r>
          </a:p>
          <a:p>
            <a:pPr indent="-355600">
              <a:buSzPts val="2000"/>
              <a:defRPr sz="2000"/>
            </a:pPr>
            <a:r>
              <a:t>The patient’s number of children → </a:t>
            </a:r>
            <a:r>
              <a:rPr b="1"/>
              <a:t>integer</a:t>
            </a:r>
          </a:p>
        </p:txBody>
      </p:sp>
      <p:pic>
        <p:nvPicPr>
          <p:cNvPr id="923" name="Google Shape;874;p83" descr="Google Shape;874;p8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947923" y="1169250"/>
            <a:ext cx="3167078" cy="316707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926" name="Rectangle 2"/>
          <p:cNvGrpSpPr/>
          <p:nvPr/>
        </p:nvGrpSpPr>
        <p:grpSpPr>
          <a:xfrm>
            <a:off x="1143000" y="-18115"/>
            <a:ext cx="6858000" cy="559793"/>
            <a:chOff x="0" y="0"/>
            <a:chExt cx="6858000" cy="559791"/>
          </a:xfrm>
        </p:grpSpPr>
        <p:sp>
          <p:nvSpPr>
            <p:cNvPr id="924" name="Rectangle"/>
            <p:cNvSpPr/>
            <p:nvPr/>
          </p:nvSpPr>
          <p:spPr>
            <a:xfrm>
              <a:off x="0" y="-1"/>
              <a:ext cx="6858000" cy="559793"/>
            </a:xfrm>
            <a:prstGeom prst="rect">
              <a:avLst/>
            </a:prstGeom>
            <a:solidFill>
              <a:srgbClr val="C3D69B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342900">
                <a:defRPr b="1" sz="30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</a:p>
          </p:txBody>
        </p:sp>
        <p:sp>
          <p:nvSpPr>
            <p:cNvPr id="925" name="Types"/>
            <p:cNvSpPr txBox="1"/>
            <p:nvPr/>
          </p:nvSpPr>
          <p:spPr>
            <a:xfrm>
              <a:off x="34288" y="-1"/>
              <a:ext cx="6789422" cy="5597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normAutofit fontScale="100000" lnSpcReduction="0"/>
            </a:bodyPr>
            <a:lstStyle>
              <a:lvl1pPr algn="ctr" defTabSz="342900">
                <a:defRPr b="1" sz="3000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pPr/>
              <a:r>
                <a:t>Types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0" name="Rectangle 2"/>
          <p:cNvGrpSpPr/>
          <p:nvPr/>
        </p:nvGrpSpPr>
        <p:grpSpPr>
          <a:xfrm>
            <a:off x="1143000" y="-18115"/>
            <a:ext cx="6858000" cy="559793"/>
            <a:chOff x="0" y="0"/>
            <a:chExt cx="6858000" cy="559791"/>
          </a:xfrm>
        </p:grpSpPr>
        <p:sp>
          <p:nvSpPr>
            <p:cNvPr id="928" name="Rectangle"/>
            <p:cNvSpPr/>
            <p:nvPr/>
          </p:nvSpPr>
          <p:spPr>
            <a:xfrm>
              <a:off x="0" y="-1"/>
              <a:ext cx="6858000" cy="559793"/>
            </a:xfrm>
            <a:prstGeom prst="rect">
              <a:avLst/>
            </a:prstGeom>
            <a:solidFill>
              <a:srgbClr val="C3D69B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342900">
                <a:defRPr b="1" sz="30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</a:p>
          </p:txBody>
        </p:sp>
        <p:sp>
          <p:nvSpPr>
            <p:cNvPr id="929" name="Explicit Type Conversion"/>
            <p:cNvSpPr txBox="1"/>
            <p:nvPr/>
          </p:nvSpPr>
          <p:spPr>
            <a:xfrm>
              <a:off x="34288" y="-1"/>
              <a:ext cx="6789422" cy="5597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normAutofit fontScale="100000" lnSpcReduction="0"/>
            </a:bodyPr>
            <a:lstStyle>
              <a:lvl1pPr algn="ctr" defTabSz="342900">
                <a:defRPr b="1" sz="3000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pPr/>
              <a:r>
                <a:t>Explicit Type Conversion</a:t>
              </a:r>
            </a:p>
          </p:txBody>
        </p:sp>
      </p:grpSp>
      <p:sp>
        <p:nvSpPr>
          <p:cNvPr id="931" name="Content Placeholder 2"/>
          <p:cNvSpPr txBox="1"/>
          <p:nvPr/>
        </p:nvSpPr>
        <p:spPr>
          <a:xfrm>
            <a:off x="1520189" y="1699591"/>
            <a:ext cx="6280984" cy="32978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89" tIns="34289" rIns="34289" bIns="34289">
            <a:spAutoFit/>
          </a:bodyPr>
          <a:lstStyle/>
          <a:p>
            <a:pPr marL="244928" indent="-244928" defTabSz="342900">
              <a:spcBef>
                <a:spcPts val="300"/>
              </a:spcBef>
              <a:buSzPct val="100000"/>
              <a:buFont typeface="Arial"/>
              <a:buChar char="•"/>
              <a:defRPr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Use </a:t>
            </a:r>
            <a:r>
              <a:rPr b="1">
                <a:latin typeface="Courier"/>
                <a:ea typeface="Courier"/>
                <a:cs typeface="Courier"/>
                <a:sym typeface="Courier"/>
              </a:rPr>
              <a:t>float(</a:t>
            </a:r>
            <a:r>
              <a:rPr b="1" i="1">
                <a:latin typeface="Times New Roman"/>
                <a:ea typeface="Times New Roman"/>
                <a:cs typeface="Times New Roman"/>
                <a:sym typeface="Times New Roman"/>
              </a:rPr>
              <a:t>value</a:t>
            </a:r>
            <a:r>
              <a:rPr b="1">
                <a:latin typeface="Courier"/>
                <a:ea typeface="Courier"/>
                <a:cs typeface="Courier"/>
                <a:sym typeface="Courier"/>
              </a:rPr>
              <a:t>)</a:t>
            </a:r>
            <a:r>
              <a:t> to create new real-valued number</a:t>
            </a:r>
            <a:endParaRPr b="1">
              <a:latin typeface="Courier"/>
              <a:ea typeface="Courier"/>
              <a:cs typeface="Courier"/>
              <a:sym typeface="Courier"/>
            </a:endParaRPr>
          </a:p>
          <a:p>
            <a:pPr defTabSz="342900">
              <a:spcBef>
                <a:spcPts val="300"/>
              </a:spcBef>
              <a:defRPr b="1" sz="18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		float(num1) 				</a:t>
            </a:r>
            <a:r>
              <a:rPr b="0">
                <a:latin typeface="Calibri"/>
                <a:ea typeface="Calibri"/>
                <a:cs typeface="Calibri"/>
                <a:sym typeface="Calibri"/>
              </a:rPr>
              <a:t>=&gt;</a:t>
            </a:r>
            <a:r>
              <a:t> 5.0		</a:t>
            </a:r>
            <a:r>
              <a:rPr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t>float</a:t>
            </a:r>
            <a:r>
              <a:rPr>
                <a:latin typeface="Calibri"/>
                <a:ea typeface="Calibri"/>
                <a:cs typeface="Calibri"/>
                <a:sym typeface="Calibri"/>
              </a:rPr>
              <a:t>)</a:t>
            </a:r>
            <a:endParaRPr sz="2000"/>
          </a:p>
          <a:p>
            <a:pPr lvl="1" marL="671512" indent="-214312" defTabSz="342900">
              <a:spcBef>
                <a:spcPts val="300"/>
              </a:spcBef>
              <a:buSzPct val="100000"/>
              <a:buFont typeface="Arial"/>
              <a:buChar char="–"/>
              <a:def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Note that </a:t>
            </a:r>
            <a:r>
              <a:rPr b="1">
                <a:latin typeface="Courier"/>
                <a:ea typeface="Courier"/>
                <a:cs typeface="Courier"/>
                <a:sym typeface="Courier"/>
              </a:rPr>
              <a:t>num1</a:t>
            </a:r>
            <a:r>
              <a:t> is not changed.  We created a new value.</a:t>
            </a:r>
            <a:endParaRPr sz="2000"/>
          </a:p>
          <a:p>
            <a:pPr defTabSz="342900">
              <a:spcBef>
                <a:spcPts val="300"/>
              </a:spcBef>
              <a:defRPr b="1" sz="18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		num1 + float(num2)	</a:t>
            </a:r>
            <a:r>
              <a:rPr b="0">
                <a:latin typeface="Calibri"/>
                <a:ea typeface="Calibri"/>
                <a:cs typeface="Calibri"/>
                <a:sym typeface="Calibri"/>
              </a:rPr>
              <a:t>=&gt;</a:t>
            </a:r>
            <a:r>
              <a:t> 7.0		</a:t>
            </a:r>
            <a:r>
              <a:rPr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t>float</a:t>
            </a:r>
            <a:r>
              <a:rPr>
                <a:latin typeface="Calibri"/>
                <a:ea typeface="Calibri"/>
                <a:cs typeface="Calibri"/>
                <a:sym typeface="Calibri"/>
              </a:rPr>
              <a:t>)</a:t>
            </a:r>
            <a:endParaRPr sz="2400"/>
          </a:p>
          <a:p>
            <a:pPr defTabSz="342900">
              <a:spcBef>
                <a:spcPts val="300"/>
              </a:spcBef>
              <a:defRPr b="1" sz="18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		num1 + num2				</a:t>
            </a:r>
            <a:r>
              <a:rPr b="0">
                <a:latin typeface="Calibri"/>
                <a:ea typeface="Calibri"/>
                <a:cs typeface="Calibri"/>
                <a:sym typeface="Calibri"/>
              </a:rPr>
              <a:t>=&gt;</a:t>
            </a:r>
            <a:r>
              <a:t> 7		</a:t>
            </a:r>
            <a:r>
              <a:rPr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t>int</a:t>
            </a:r>
            <a:r>
              <a:rPr>
                <a:latin typeface="Calibri"/>
                <a:ea typeface="Calibri"/>
                <a:cs typeface="Calibri"/>
                <a:sym typeface="Calibri"/>
              </a:rPr>
              <a:t>)</a:t>
            </a:r>
          </a:p>
          <a:p>
            <a:pPr marL="244928" indent="-244928" defTabSz="342900">
              <a:spcBef>
                <a:spcPts val="300"/>
              </a:spcBef>
              <a:buSzPct val="100000"/>
              <a:buFont typeface="Arial"/>
              <a:buChar char="•"/>
              <a:defRPr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Use </a:t>
            </a:r>
            <a:r>
              <a:rPr b="1">
                <a:latin typeface="Courier"/>
                <a:ea typeface="Courier"/>
                <a:cs typeface="Courier"/>
                <a:sym typeface="Courier"/>
              </a:rPr>
              <a:t>int(</a:t>
            </a:r>
            <a:r>
              <a:rPr b="1" i="1">
                <a:latin typeface="Times New Roman"/>
                <a:ea typeface="Times New Roman"/>
                <a:cs typeface="Times New Roman"/>
                <a:sym typeface="Times New Roman"/>
              </a:rPr>
              <a:t>value</a:t>
            </a:r>
            <a:r>
              <a:rPr b="1">
                <a:latin typeface="Courier"/>
                <a:ea typeface="Courier"/>
                <a:cs typeface="Courier"/>
                <a:sym typeface="Courier"/>
              </a:rPr>
              <a:t>)</a:t>
            </a:r>
            <a:r>
              <a:t> to create a new integer-valued number (</a:t>
            </a:r>
            <a:r>
              <a:rPr u="sng"/>
              <a:t>truncating</a:t>
            </a:r>
            <a:r>
              <a:t> anything after decimal)</a:t>
            </a:r>
            <a:endParaRPr b="1" sz="2400"/>
          </a:p>
          <a:p>
            <a:pPr lvl="2" indent="914400" defTabSz="342900">
              <a:spcBef>
                <a:spcPts val="300"/>
              </a:spcBef>
              <a:defRPr b="1" sz="18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int(num3) 					</a:t>
            </a:r>
            <a:r>
              <a:rPr b="0">
                <a:latin typeface="Calibri"/>
                <a:ea typeface="Calibri"/>
                <a:cs typeface="Calibri"/>
                <a:sym typeface="Calibri"/>
              </a:rPr>
              <a:t>=&gt;</a:t>
            </a:r>
            <a:r>
              <a:t> 1		</a:t>
            </a:r>
            <a:r>
              <a:rPr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t>int</a:t>
            </a:r>
            <a:r>
              <a:rPr>
                <a:latin typeface="Calibri"/>
                <a:ea typeface="Calibri"/>
                <a:cs typeface="Calibri"/>
                <a:sym typeface="Calibri"/>
              </a:rPr>
              <a:t>)</a:t>
            </a:r>
          </a:p>
          <a:p>
            <a:pPr lvl="2" indent="914400" defTabSz="342900">
              <a:spcBef>
                <a:spcPts val="300"/>
              </a:spcBef>
              <a:defRPr b="1" sz="18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int(-2.7) 					</a:t>
            </a:r>
            <a:r>
              <a:rPr b="0">
                <a:latin typeface="Calibri"/>
                <a:ea typeface="Calibri"/>
                <a:cs typeface="Calibri"/>
                <a:sym typeface="Calibri"/>
              </a:rPr>
              <a:t>=&gt;</a:t>
            </a:r>
            <a:r>
              <a:t> -2		</a:t>
            </a:r>
            <a:r>
              <a:rPr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t>int</a:t>
            </a:r>
            <a:r>
              <a:rPr>
                <a:latin typeface="Calibri"/>
                <a:ea typeface="Calibri"/>
                <a:cs typeface="Calibri"/>
                <a:sym typeface="Calibri"/>
              </a:rPr>
              <a:t>)</a:t>
            </a:r>
          </a:p>
        </p:txBody>
      </p:sp>
      <p:sp>
        <p:nvSpPr>
          <p:cNvPr id="932" name="Rectangle 1"/>
          <p:cNvSpPr/>
          <p:nvPr/>
        </p:nvSpPr>
        <p:spPr>
          <a:xfrm>
            <a:off x="1344010" y="621891"/>
            <a:ext cx="6491454" cy="932179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89" tIns="34289" rIns="34289" bIns="34289" anchor="ctr">
            <a:spAutoFit/>
          </a:bodyPr>
          <a:lstStyle/>
          <a:p>
            <a:pPr defTabSz="685800">
              <a:defRPr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    num1 = 5</a:t>
            </a:r>
            <a:br/>
            <a:r>
              <a:t>    num2 = 2</a:t>
            </a:r>
          </a:p>
          <a:p>
            <a:pPr defTabSz="685800">
              <a:defRPr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    num3 = 1.9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3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9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9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9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9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9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9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9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9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931" grpId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6" name="Rectangle 2"/>
          <p:cNvGrpSpPr/>
          <p:nvPr/>
        </p:nvGrpSpPr>
        <p:grpSpPr>
          <a:xfrm>
            <a:off x="1143000" y="-18115"/>
            <a:ext cx="6858000" cy="559793"/>
            <a:chOff x="0" y="0"/>
            <a:chExt cx="6858000" cy="559791"/>
          </a:xfrm>
        </p:grpSpPr>
        <p:sp>
          <p:nvSpPr>
            <p:cNvPr id="934" name="Rectangle"/>
            <p:cNvSpPr/>
            <p:nvPr/>
          </p:nvSpPr>
          <p:spPr>
            <a:xfrm>
              <a:off x="0" y="-1"/>
              <a:ext cx="6858000" cy="559793"/>
            </a:xfrm>
            <a:prstGeom prst="rect">
              <a:avLst/>
            </a:prstGeom>
            <a:solidFill>
              <a:srgbClr val="C3D69B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342900">
                <a:defRPr b="1" sz="30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</a:p>
          </p:txBody>
        </p:sp>
        <p:sp>
          <p:nvSpPr>
            <p:cNvPr id="935" name="Explicit Type Conversion"/>
            <p:cNvSpPr txBox="1"/>
            <p:nvPr/>
          </p:nvSpPr>
          <p:spPr>
            <a:xfrm>
              <a:off x="34288" y="-1"/>
              <a:ext cx="6789422" cy="5597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normAutofit fontScale="100000" lnSpcReduction="0"/>
            </a:bodyPr>
            <a:lstStyle>
              <a:lvl1pPr algn="ctr" defTabSz="342900">
                <a:defRPr b="1" sz="3000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pPr/>
              <a:r>
                <a:t>Explicit Type Conversion</a:t>
              </a:r>
            </a:p>
          </p:txBody>
        </p:sp>
      </p:grpSp>
      <p:sp>
        <p:nvSpPr>
          <p:cNvPr id="937" name="Content Placeholder 2"/>
          <p:cNvSpPr txBox="1"/>
          <p:nvPr/>
        </p:nvSpPr>
        <p:spPr>
          <a:xfrm>
            <a:off x="1520189" y="1699591"/>
            <a:ext cx="6280984" cy="18544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89" tIns="34289" rIns="34289" bIns="34289">
            <a:spAutoFit/>
          </a:bodyPr>
          <a:lstStyle/>
          <a:p>
            <a:pPr marL="244928" indent="-244928" defTabSz="342900">
              <a:spcBef>
                <a:spcPts val="300"/>
              </a:spcBef>
              <a:buSzPct val="100000"/>
              <a:buFont typeface="Arial"/>
              <a:buChar char="•"/>
              <a:defRPr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Use </a:t>
            </a:r>
            <a:r>
              <a:rPr b="1">
                <a:latin typeface="Courier"/>
                <a:ea typeface="Courier"/>
                <a:cs typeface="Courier"/>
                <a:sym typeface="Courier"/>
              </a:rPr>
              <a:t>str(</a:t>
            </a:r>
            <a:r>
              <a:rPr b="1" i="1">
                <a:latin typeface="Times New Roman"/>
                <a:ea typeface="Times New Roman"/>
                <a:cs typeface="Times New Roman"/>
                <a:sym typeface="Times New Roman"/>
              </a:rPr>
              <a:t>value</a:t>
            </a:r>
            <a:r>
              <a:rPr b="1">
                <a:latin typeface="Courier"/>
                <a:ea typeface="Courier"/>
                <a:cs typeface="Courier"/>
                <a:sym typeface="Courier"/>
              </a:rPr>
              <a:t>)</a:t>
            </a:r>
            <a:r>
              <a:t> to create new text out number</a:t>
            </a:r>
          </a:p>
          <a:p>
            <a:pPr lvl="1" indent="457200" defTabSz="342900">
              <a:spcBef>
                <a:spcPts val="300"/>
              </a:spcBef>
              <a:defRPr b="1" sz="18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str(num1) 				</a:t>
            </a:r>
            <a:r>
              <a:rPr b="0">
                <a:latin typeface="Calibri"/>
                <a:ea typeface="Calibri"/>
                <a:cs typeface="Calibri"/>
                <a:sym typeface="Calibri"/>
              </a:rPr>
              <a:t>=&gt;</a:t>
            </a:r>
            <a:r>
              <a:t> ‘5’		   </a:t>
            </a:r>
            <a:r>
              <a:rPr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t>String</a:t>
            </a:r>
            <a:r>
              <a:rPr>
                <a:latin typeface="Calibri"/>
                <a:ea typeface="Calibri"/>
                <a:cs typeface="Calibri"/>
                <a:sym typeface="Calibri"/>
              </a:rPr>
              <a:t>)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lvl="1" indent="457200" defTabSz="342900">
              <a:spcBef>
                <a:spcPts val="300"/>
              </a:spcBef>
              <a:defRPr b="1" sz="18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str(num2) 				</a:t>
            </a:r>
            <a:r>
              <a:rPr b="0">
                <a:latin typeface="Calibri"/>
                <a:ea typeface="Calibri"/>
                <a:cs typeface="Calibri"/>
                <a:sym typeface="Calibri"/>
              </a:rPr>
              <a:t>=&gt;</a:t>
            </a:r>
            <a:r>
              <a:t> ‘2’		   </a:t>
            </a:r>
            <a:r>
              <a:rPr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t>String</a:t>
            </a:r>
            <a:r>
              <a:rPr>
                <a:latin typeface="Calibri"/>
                <a:ea typeface="Calibri"/>
                <a:cs typeface="Calibri"/>
                <a:sym typeface="Calibri"/>
              </a:rPr>
              <a:t>)</a:t>
            </a:r>
          </a:p>
          <a:p>
            <a:pPr lvl="1" indent="457200" defTabSz="342900">
              <a:spcBef>
                <a:spcPts val="300"/>
              </a:spcBef>
              <a:defRPr b="1" sz="18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str(num3) 				</a:t>
            </a:r>
            <a:r>
              <a:rPr b="0">
                <a:latin typeface="Calibri"/>
                <a:ea typeface="Calibri"/>
                <a:cs typeface="Calibri"/>
                <a:sym typeface="Calibri"/>
              </a:rPr>
              <a:t>=&gt;</a:t>
            </a:r>
            <a:r>
              <a:t> ‘1.9’     </a:t>
            </a:r>
            <a:r>
              <a:rPr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t>String</a:t>
            </a:r>
            <a:r>
              <a:rPr>
                <a:latin typeface="Calibri"/>
                <a:ea typeface="Calibri"/>
                <a:cs typeface="Calibri"/>
                <a:sym typeface="Calibri"/>
              </a:rPr>
              <a:t>)</a:t>
            </a:r>
          </a:p>
        </p:txBody>
      </p:sp>
      <p:sp>
        <p:nvSpPr>
          <p:cNvPr id="938" name="Rectangle 1"/>
          <p:cNvSpPr/>
          <p:nvPr/>
        </p:nvSpPr>
        <p:spPr>
          <a:xfrm>
            <a:off x="1344010" y="621891"/>
            <a:ext cx="6491454" cy="932179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89" tIns="34289" rIns="34289" bIns="34289" anchor="ctr">
            <a:spAutoFit/>
          </a:bodyPr>
          <a:lstStyle/>
          <a:p>
            <a:pPr defTabSz="685800">
              <a:defRPr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    num1 = 5</a:t>
            </a:r>
            <a:br/>
            <a:r>
              <a:t>    num2 = 2</a:t>
            </a:r>
          </a:p>
          <a:p>
            <a:pPr defTabSz="685800">
              <a:defRPr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    num3 = 1.9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3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9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9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9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9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9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937" grpId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732;p68"/>
          <p:cNvSpPr txBox="1"/>
          <p:nvPr>
            <p:ph type="title"/>
          </p:nvPr>
        </p:nvSpPr>
        <p:spPr>
          <a:xfrm>
            <a:off x="490249" y="450150"/>
            <a:ext cx="8299823" cy="4090800"/>
          </a:xfrm>
          <a:prstGeom prst="rect">
            <a:avLst/>
          </a:prstGeom>
        </p:spPr>
        <p:txBody>
          <a:bodyPr/>
          <a:lstStyle/>
          <a:p>
            <a:pPr/>
            <a:r>
              <a:t>Ready for another example?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4" name="Rectangle 2"/>
          <p:cNvGrpSpPr/>
          <p:nvPr/>
        </p:nvGrpSpPr>
        <p:grpSpPr>
          <a:xfrm>
            <a:off x="1143000" y="-18115"/>
            <a:ext cx="6858000" cy="559793"/>
            <a:chOff x="0" y="0"/>
            <a:chExt cx="6858000" cy="559791"/>
          </a:xfrm>
        </p:grpSpPr>
        <p:sp>
          <p:nvSpPr>
            <p:cNvPr id="942" name="Rectangle"/>
            <p:cNvSpPr/>
            <p:nvPr/>
          </p:nvSpPr>
          <p:spPr>
            <a:xfrm>
              <a:off x="0" y="-1"/>
              <a:ext cx="6858000" cy="559793"/>
            </a:xfrm>
            <a:prstGeom prst="rect">
              <a:avLst/>
            </a:prstGeom>
            <a:solidFill>
              <a:srgbClr val="C3D69B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342900">
                <a:defRPr sz="32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943" name="Another Program"/>
            <p:cNvSpPr txBox="1"/>
            <p:nvPr/>
          </p:nvSpPr>
          <p:spPr>
            <a:xfrm>
              <a:off x="34288" y="-1"/>
              <a:ext cx="6789422" cy="5597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normAutofit fontScale="100000" lnSpcReduction="0"/>
            </a:bodyPr>
            <a:lstStyle>
              <a:lvl1pPr algn="ctr" defTabSz="342900">
                <a:defRPr b="1" sz="3000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pPr/>
              <a:r>
                <a:t>Another Program</a:t>
              </a:r>
            </a:p>
          </p:txBody>
        </p:sp>
      </p:grpSp>
      <p:sp>
        <p:nvSpPr>
          <p:cNvPr id="945" name="Rectangle 1"/>
          <p:cNvSpPr/>
          <p:nvPr/>
        </p:nvSpPr>
        <p:spPr>
          <a:xfrm>
            <a:off x="1516524" y="728869"/>
            <a:ext cx="6621200" cy="2329179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89" tIns="34289" rIns="34289" bIns="34289" anchor="ctr">
            <a:spAutoFit/>
          </a:bodyPr>
          <a:lstStyle/>
          <a:p>
            <a:pPr defTabSz="685800">
              <a:defRPr b="1" sz="1800">
                <a:solidFill>
                  <a:srgbClr val="00008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def </a:t>
            </a:r>
            <a:r>
              <a:rPr b="0">
                <a:solidFill>
                  <a:srgbClr val="000000"/>
                </a:solidFill>
              </a:rPr>
              <a:t>main():</a:t>
            </a:r>
            <a:br>
              <a:rPr b="0">
                <a:solidFill>
                  <a:srgbClr val="000000"/>
                </a:solidFill>
              </a:rPr>
            </a:br>
            <a:r>
              <a:rPr b="0">
                <a:solidFill>
                  <a:srgbClr val="000000"/>
                </a:solidFill>
              </a:rPr>
              <a:t>    </a:t>
            </a:r>
            <a:r>
              <a:rPr b="0"/>
              <a:t>print</a:t>
            </a:r>
            <a:r>
              <a:rPr b="0">
                <a:solidFill>
                  <a:srgbClr val="000000"/>
                </a:solidFill>
              </a:rPr>
              <a:t>(</a:t>
            </a:r>
            <a:r>
              <a:rPr>
                <a:solidFill>
                  <a:srgbClr val="008080"/>
                </a:solidFill>
              </a:rPr>
              <a:t>"This program adds two numbers."</a:t>
            </a:r>
            <a:r>
              <a:rPr b="0">
                <a:solidFill>
                  <a:srgbClr val="000000"/>
                </a:solidFill>
              </a:rPr>
              <a:t>)</a:t>
            </a:r>
            <a:br>
              <a:rPr b="0">
                <a:solidFill>
                  <a:srgbClr val="000000"/>
                </a:solidFill>
              </a:rPr>
            </a:br>
            <a:r>
              <a:rPr b="0">
                <a:solidFill>
                  <a:srgbClr val="000000"/>
                </a:solidFill>
              </a:rPr>
              <a:t>    </a:t>
            </a:r>
          </a:p>
          <a:p>
            <a:pPr defTabSz="685800">
              <a:defRPr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</a:p>
          <a:p>
            <a:pPr defTabSz="685800">
              <a:defRPr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</a:p>
          <a:p>
            <a:pPr defTabSz="685800">
              <a:defRPr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</a:p>
          <a:p>
            <a:pPr defTabSz="685800">
              <a:defRPr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</a:p>
        </p:txBody>
      </p:sp>
      <p:sp>
        <p:nvSpPr>
          <p:cNvPr id="946" name="Rectangle 20"/>
          <p:cNvSpPr/>
          <p:nvPr/>
        </p:nvSpPr>
        <p:spPr>
          <a:xfrm>
            <a:off x="1785473" y="3536682"/>
            <a:ext cx="5422903" cy="1289316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lIns="45718" tIns="45718" rIns="45718" bIns="45718" anchor="ctr"/>
          <a:lstStyle/>
          <a:p>
            <a:pPr algn="ctr" defTabSz="342900">
              <a:defRPr sz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0" name="Rectangle 2"/>
          <p:cNvGrpSpPr/>
          <p:nvPr/>
        </p:nvGrpSpPr>
        <p:grpSpPr>
          <a:xfrm>
            <a:off x="1143000" y="-18115"/>
            <a:ext cx="6858000" cy="559793"/>
            <a:chOff x="0" y="0"/>
            <a:chExt cx="6858000" cy="559791"/>
          </a:xfrm>
        </p:grpSpPr>
        <p:sp>
          <p:nvSpPr>
            <p:cNvPr id="948" name="Rectangle"/>
            <p:cNvSpPr/>
            <p:nvPr/>
          </p:nvSpPr>
          <p:spPr>
            <a:xfrm>
              <a:off x="0" y="-1"/>
              <a:ext cx="6858000" cy="559793"/>
            </a:xfrm>
            <a:prstGeom prst="rect">
              <a:avLst/>
            </a:prstGeom>
            <a:solidFill>
              <a:srgbClr val="C3D69B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342900">
                <a:defRPr sz="32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949" name="Recall, Our Program"/>
            <p:cNvSpPr txBox="1"/>
            <p:nvPr/>
          </p:nvSpPr>
          <p:spPr>
            <a:xfrm>
              <a:off x="34288" y="-1"/>
              <a:ext cx="6789422" cy="5597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normAutofit fontScale="100000" lnSpcReduction="0"/>
            </a:bodyPr>
            <a:lstStyle>
              <a:lvl1pPr algn="ctr" defTabSz="342900">
                <a:defRPr b="1" sz="3000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pPr/>
              <a:r>
                <a:t>Recall, Our Program</a:t>
              </a:r>
            </a:p>
          </p:txBody>
        </p:sp>
      </p:grpSp>
      <p:grpSp>
        <p:nvGrpSpPr>
          <p:cNvPr id="953" name="Rectangle 6"/>
          <p:cNvGrpSpPr/>
          <p:nvPr/>
        </p:nvGrpSpPr>
        <p:grpSpPr>
          <a:xfrm>
            <a:off x="1785474" y="3536682"/>
            <a:ext cx="5422903" cy="565421"/>
            <a:chOff x="0" y="0"/>
            <a:chExt cx="5422901" cy="565419"/>
          </a:xfrm>
        </p:grpSpPr>
        <p:sp>
          <p:nvSpPr>
            <p:cNvPr id="951" name="Rectangle"/>
            <p:cNvSpPr/>
            <p:nvPr/>
          </p:nvSpPr>
          <p:spPr>
            <a:xfrm>
              <a:off x="0" y="-1"/>
              <a:ext cx="5422903" cy="565421"/>
            </a:xfrm>
            <a:prstGeom prst="rect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defTabSz="342900">
                <a:defRPr b="1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</a:p>
          </p:txBody>
        </p:sp>
        <p:sp>
          <p:nvSpPr>
            <p:cNvPr id="952" name="This program adds two numbers."/>
            <p:cNvSpPr txBox="1"/>
            <p:nvPr/>
          </p:nvSpPr>
          <p:spPr>
            <a:xfrm>
              <a:off x="45004" y="140470"/>
              <a:ext cx="5332893" cy="2844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spAutoFit/>
            </a:bodyPr>
            <a:lstStyle>
              <a:lvl1pPr defTabSz="342900">
                <a:defRPr b="1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lvl1pPr>
            </a:lstStyle>
            <a:p>
              <a:pPr/>
              <a:r>
                <a:t>This program adds two numbers.</a:t>
              </a:r>
            </a:p>
          </p:txBody>
        </p:sp>
      </p:grpSp>
      <p:sp>
        <p:nvSpPr>
          <p:cNvPr id="954" name="Content Placeholder 2"/>
          <p:cNvSpPr txBox="1"/>
          <p:nvPr>
            <p:ph type="body" sz="quarter" idx="1"/>
          </p:nvPr>
        </p:nvSpPr>
        <p:spPr>
          <a:xfrm>
            <a:off x="1485900" y="4158603"/>
            <a:ext cx="6515100" cy="787403"/>
          </a:xfrm>
          <a:prstGeom prst="rect">
            <a:avLst/>
          </a:prstGeom>
        </p:spPr>
        <p:txBody>
          <a:bodyPr/>
          <a:lstStyle/>
          <a:p>
            <a:pPr marL="244928" indent="-244928">
              <a:defRPr b="1" sz="2000">
                <a:latin typeface="Courier"/>
                <a:ea typeface="Courier"/>
                <a:cs typeface="Courier"/>
                <a:sym typeface="Courier"/>
              </a:defRPr>
            </a:pPr>
            <a:r>
              <a:t>print</a:t>
            </a:r>
            <a:r>
              <a:rPr b="0">
                <a:latin typeface="Calibri"/>
                <a:ea typeface="Calibri"/>
                <a:cs typeface="Calibri"/>
                <a:sym typeface="Calibri"/>
              </a:rPr>
              <a:t> command is displaying a </a:t>
            </a:r>
            <a:r>
              <a:rPr>
                <a:latin typeface="Calibri"/>
                <a:ea typeface="Calibri"/>
                <a:cs typeface="Calibri"/>
                <a:sym typeface="Calibri"/>
              </a:rPr>
              <a:t>string</a:t>
            </a:r>
          </a:p>
        </p:txBody>
      </p:sp>
      <p:sp>
        <p:nvSpPr>
          <p:cNvPr id="955" name="Rectangle 1"/>
          <p:cNvSpPr/>
          <p:nvPr/>
        </p:nvSpPr>
        <p:spPr>
          <a:xfrm>
            <a:off x="1516524" y="728869"/>
            <a:ext cx="6621200" cy="2329179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89" tIns="34289" rIns="34289" bIns="34289" anchor="ctr">
            <a:spAutoFit/>
          </a:bodyPr>
          <a:lstStyle/>
          <a:p>
            <a:pPr defTabSz="685800">
              <a:defRPr b="1" sz="1800">
                <a:solidFill>
                  <a:srgbClr val="00008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def </a:t>
            </a:r>
            <a:r>
              <a:rPr b="0">
                <a:solidFill>
                  <a:srgbClr val="000000"/>
                </a:solidFill>
              </a:rPr>
              <a:t>main():</a:t>
            </a:r>
            <a:br>
              <a:rPr b="0">
                <a:solidFill>
                  <a:srgbClr val="000000"/>
                </a:solidFill>
              </a:rPr>
            </a:br>
            <a:r>
              <a:rPr b="0">
                <a:solidFill>
                  <a:srgbClr val="000000"/>
                </a:solidFill>
              </a:rPr>
              <a:t>    </a:t>
            </a:r>
            <a:r>
              <a:rPr b="0"/>
              <a:t>print</a:t>
            </a:r>
            <a:r>
              <a:rPr b="0">
                <a:solidFill>
                  <a:srgbClr val="000000"/>
                </a:solidFill>
              </a:rPr>
              <a:t>(</a:t>
            </a:r>
            <a:r>
              <a:rPr>
                <a:solidFill>
                  <a:srgbClr val="008080"/>
                </a:solidFill>
              </a:rPr>
              <a:t>"This program adds two numbers."</a:t>
            </a:r>
            <a:r>
              <a:rPr b="0">
                <a:solidFill>
                  <a:srgbClr val="000000"/>
                </a:solidFill>
              </a:rPr>
              <a:t>)</a:t>
            </a:r>
            <a:br>
              <a:rPr b="0">
                <a:solidFill>
                  <a:srgbClr val="000000"/>
                </a:solidFill>
              </a:rPr>
            </a:br>
            <a:r>
              <a:rPr b="0">
                <a:solidFill>
                  <a:srgbClr val="000000"/>
                </a:solidFill>
              </a:rPr>
              <a:t>    </a:t>
            </a:r>
          </a:p>
          <a:p>
            <a:pPr defTabSz="685800">
              <a:defRPr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</a:p>
          <a:p>
            <a:pPr defTabSz="685800">
              <a:defRPr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</a:p>
          <a:p>
            <a:pPr defTabSz="685800">
              <a:defRPr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</a:p>
          <a:p>
            <a:pPr defTabSz="685800">
              <a:defRPr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</a:p>
        </p:txBody>
      </p:sp>
      <p:sp>
        <p:nvSpPr>
          <p:cNvPr id="956" name="Rectangle: Rounded Corners 4"/>
          <p:cNvSpPr/>
          <p:nvPr/>
        </p:nvSpPr>
        <p:spPr>
          <a:xfrm>
            <a:off x="2066362" y="1067539"/>
            <a:ext cx="5397502" cy="292103"/>
          </a:xfrm>
          <a:prstGeom prst="roundRect">
            <a:avLst>
              <a:gd name="adj" fmla="val 16667"/>
            </a:avLst>
          </a:prstGeom>
          <a:ln w="25400">
            <a:solidFill>
              <a:srgbClr val="FF0000"/>
            </a:solidFill>
          </a:ln>
        </p:spPr>
        <p:txBody>
          <a:bodyPr lIns="45718" tIns="45718" rIns="45718" bIns="45718" anchor="ctr"/>
          <a:lstStyle/>
          <a:p>
            <a:pPr algn="ctr" defTabSz="342900">
              <a:defRPr sz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When you start Python in interactive mode, you will see a prompt…"/>
          <p:cNvSpPr txBox="1"/>
          <p:nvPr>
            <p:ph type="body" idx="4294967295"/>
          </p:nvPr>
        </p:nvSpPr>
        <p:spPr>
          <a:xfrm>
            <a:off x="958982" y="1200150"/>
            <a:ext cx="7226035" cy="3394472"/>
          </a:xfrm>
          <a:prstGeom prst="rect">
            <a:avLst/>
          </a:prstGeom>
        </p:spPr>
        <p:txBody>
          <a:bodyPr lIns="34289" tIns="34289" rIns="34289" bIns="34289"/>
          <a:lstStyle/>
          <a:p>
            <a:pPr marL="257175" indent="-257175" defTabSz="685800">
              <a:lnSpc>
                <a:spcPct val="100000"/>
              </a:lnSpc>
              <a:spcBef>
                <a:spcPts val="500"/>
              </a:spcBef>
              <a:buClrTx/>
              <a:buSzPct val="100000"/>
              <a:buFontTx/>
              <a:buChar char="•"/>
              <a:defRPr b="1" sz="2400"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defRPr>
            </a:pPr>
            <a:r>
              <a:t>When you start Python in interactive mode, you will see a prompt</a:t>
            </a:r>
          </a:p>
          <a:p>
            <a:pPr lvl="1" marL="661307" indent="-204107" defTabSz="685800">
              <a:lnSpc>
                <a:spcPct val="100000"/>
              </a:lnSpc>
              <a:buClrTx/>
              <a:buSzPct val="100000"/>
              <a:buFont typeface="Arial"/>
              <a:buChar char="•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defRPr>
            </a:pPr>
            <a:r>
              <a:t>Indicates the interpreter is waiting for a Python statement to be typed</a:t>
            </a:r>
          </a:p>
          <a:p>
            <a:pPr lvl="1" marL="661307" indent="-204107" defTabSz="685800">
              <a:lnSpc>
                <a:spcPct val="100000"/>
              </a:lnSpc>
              <a:buClrTx/>
              <a:buSzPct val="100000"/>
              <a:buFont typeface="Arial"/>
              <a:buChar char="•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defRPr>
            </a:pPr>
            <a:r>
              <a:t>Prompt reappears after previous statement is executed</a:t>
            </a:r>
          </a:p>
          <a:p>
            <a:pPr lvl="1" marL="661307" indent="-204107" defTabSz="685800">
              <a:lnSpc>
                <a:spcPct val="100000"/>
              </a:lnSpc>
              <a:buClrTx/>
              <a:buSzPct val="100000"/>
              <a:buFont typeface="Arial"/>
              <a:buChar char="•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defRPr>
            </a:pPr>
            <a:r>
              <a:t>Error message displayed If you incorrectly type a statement</a:t>
            </a:r>
          </a:p>
          <a:p>
            <a:pPr marL="257175" indent="-257175" defTabSz="685800">
              <a:lnSpc>
                <a:spcPct val="100000"/>
              </a:lnSpc>
              <a:spcBef>
                <a:spcPts val="500"/>
              </a:spcBef>
              <a:buClrTx/>
              <a:buSzPct val="100000"/>
              <a:buFontTx/>
              <a:buChar char="•"/>
              <a:defRPr b="1" sz="2400"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defRPr>
            </a:pPr>
            <a:r>
              <a:t>Good way to learn new parts of Python</a:t>
            </a:r>
          </a:p>
        </p:txBody>
      </p:sp>
      <p:grpSp>
        <p:nvGrpSpPr>
          <p:cNvPr id="314" name="Rectangle 2"/>
          <p:cNvGrpSpPr/>
          <p:nvPr/>
        </p:nvGrpSpPr>
        <p:grpSpPr>
          <a:xfrm>
            <a:off x="1143000" y="-18115"/>
            <a:ext cx="6858000" cy="559793"/>
            <a:chOff x="0" y="0"/>
            <a:chExt cx="6858000" cy="559791"/>
          </a:xfrm>
        </p:grpSpPr>
        <p:sp>
          <p:nvSpPr>
            <p:cNvPr id="312" name="Rectangle"/>
            <p:cNvSpPr/>
            <p:nvPr/>
          </p:nvSpPr>
          <p:spPr>
            <a:xfrm>
              <a:off x="0" y="-1"/>
              <a:ext cx="6858000" cy="559793"/>
            </a:xfrm>
            <a:prstGeom prst="rect">
              <a:avLst/>
            </a:prstGeom>
            <a:solidFill>
              <a:srgbClr val="C3D69B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342900">
                <a:defRPr b="1" sz="30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</a:p>
          </p:txBody>
        </p:sp>
        <p:sp>
          <p:nvSpPr>
            <p:cNvPr id="313" name="Interactive Mode in Python"/>
            <p:cNvSpPr txBox="1"/>
            <p:nvPr/>
          </p:nvSpPr>
          <p:spPr>
            <a:xfrm>
              <a:off x="34288" y="-1"/>
              <a:ext cx="6789422" cy="5597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normAutofit fontScale="100000" lnSpcReduction="0"/>
            </a:bodyPr>
            <a:lstStyle>
              <a:lvl1pPr algn="ctr" defTabSz="342900">
                <a:defRPr b="1" sz="3000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pPr/>
              <a:r>
                <a:t>Interactive Mode in Python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1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3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3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3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3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3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311" grpId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0" name="Rectangle 2"/>
          <p:cNvGrpSpPr/>
          <p:nvPr/>
        </p:nvGrpSpPr>
        <p:grpSpPr>
          <a:xfrm>
            <a:off x="1143000" y="-18115"/>
            <a:ext cx="6858000" cy="559793"/>
            <a:chOff x="0" y="0"/>
            <a:chExt cx="6858000" cy="559791"/>
          </a:xfrm>
        </p:grpSpPr>
        <p:sp>
          <p:nvSpPr>
            <p:cNvPr id="958" name="Rectangle"/>
            <p:cNvSpPr/>
            <p:nvPr/>
          </p:nvSpPr>
          <p:spPr>
            <a:xfrm>
              <a:off x="0" y="-1"/>
              <a:ext cx="6858000" cy="559793"/>
            </a:xfrm>
            <a:prstGeom prst="rect">
              <a:avLst/>
            </a:prstGeom>
            <a:solidFill>
              <a:srgbClr val="C3D69B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342900">
                <a:defRPr sz="32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959" name="Recall, Our Program"/>
            <p:cNvSpPr txBox="1"/>
            <p:nvPr/>
          </p:nvSpPr>
          <p:spPr>
            <a:xfrm>
              <a:off x="34288" y="-1"/>
              <a:ext cx="6789422" cy="5597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normAutofit fontScale="100000" lnSpcReduction="0"/>
            </a:bodyPr>
            <a:lstStyle>
              <a:lvl1pPr algn="ctr" defTabSz="342900">
                <a:defRPr b="1" sz="3000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pPr/>
              <a:r>
                <a:t>Recall, Our Program</a:t>
              </a:r>
            </a:p>
          </p:txBody>
        </p:sp>
      </p:grpSp>
      <p:sp>
        <p:nvSpPr>
          <p:cNvPr id="961" name="Rectangle 1"/>
          <p:cNvSpPr/>
          <p:nvPr/>
        </p:nvSpPr>
        <p:spPr>
          <a:xfrm>
            <a:off x="1516524" y="708926"/>
            <a:ext cx="6308595" cy="2049779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89" tIns="34289" rIns="34289" bIns="34289" anchor="ctr">
            <a:spAutoFit/>
          </a:bodyPr>
          <a:lstStyle/>
          <a:p>
            <a:pPr defTabSz="685800">
              <a:defRPr b="1" sz="1800">
                <a:solidFill>
                  <a:srgbClr val="00008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def </a:t>
            </a:r>
            <a:r>
              <a:rPr b="0">
                <a:solidFill>
                  <a:srgbClr val="000000"/>
                </a:solidFill>
              </a:rPr>
              <a:t>main():</a:t>
            </a:r>
            <a:br>
              <a:rPr b="0">
                <a:solidFill>
                  <a:srgbClr val="000000"/>
                </a:solidFill>
              </a:rPr>
            </a:br>
            <a:r>
              <a:rPr b="0">
                <a:solidFill>
                  <a:srgbClr val="000000"/>
                </a:solidFill>
              </a:rPr>
              <a:t>    </a:t>
            </a:r>
            <a:r>
              <a:rPr b="0"/>
              <a:t>print</a:t>
            </a:r>
            <a:r>
              <a:rPr b="0">
                <a:solidFill>
                  <a:srgbClr val="000000"/>
                </a:solidFill>
              </a:rPr>
              <a:t>(</a:t>
            </a:r>
            <a:r>
              <a:rPr>
                <a:solidFill>
                  <a:srgbClr val="008080"/>
                </a:solidFill>
              </a:rPr>
              <a:t>"This program adds two numbers."</a:t>
            </a:r>
            <a:r>
              <a:rPr b="0">
                <a:solidFill>
                  <a:srgbClr val="000000"/>
                </a:solidFill>
              </a:rPr>
              <a:t>)</a:t>
            </a:r>
            <a:br>
              <a:rPr b="0">
                <a:solidFill>
                  <a:srgbClr val="000000"/>
                </a:solidFill>
              </a:rPr>
            </a:br>
            <a:r>
              <a:rPr b="0">
                <a:solidFill>
                  <a:srgbClr val="000000"/>
                </a:solidFill>
              </a:rPr>
              <a:t>    num1 = </a:t>
            </a:r>
            <a:r>
              <a:rPr b="0"/>
              <a:t>input</a:t>
            </a:r>
            <a:r>
              <a:rPr b="0">
                <a:solidFill>
                  <a:srgbClr val="000000"/>
                </a:solidFill>
              </a:rPr>
              <a:t>(</a:t>
            </a:r>
            <a:r>
              <a:rPr>
                <a:solidFill>
                  <a:srgbClr val="008080"/>
                </a:solidFill>
              </a:rPr>
              <a:t>"Enter first number: "</a:t>
            </a:r>
            <a:r>
              <a:rPr b="0">
                <a:solidFill>
                  <a:srgbClr val="000000"/>
                </a:solidFill>
              </a:rPr>
              <a:t>)</a:t>
            </a:r>
            <a:br>
              <a:rPr b="0">
                <a:solidFill>
                  <a:srgbClr val="000000"/>
                </a:solidFill>
              </a:rPr>
            </a:br>
            <a:r>
              <a:rPr b="0">
                <a:solidFill>
                  <a:srgbClr val="000000"/>
                </a:solidFill>
              </a:rPr>
              <a:t>    </a:t>
            </a:r>
          </a:p>
          <a:p>
            <a:pPr defTabSz="685800">
              <a:defRPr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</a:p>
          <a:p>
            <a:pPr defTabSz="685800">
              <a:defRPr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</a:p>
        </p:txBody>
      </p:sp>
      <p:sp>
        <p:nvSpPr>
          <p:cNvPr id="962" name="Rectangle: Rounded Corners 4"/>
          <p:cNvSpPr/>
          <p:nvPr/>
        </p:nvSpPr>
        <p:spPr>
          <a:xfrm>
            <a:off x="1977462" y="1329891"/>
            <a:ext cx="5189076" cy="292103"/>
          </a:xfrm>
          <a:prstGeom prst="roundRect">
            <a:avLst>
              <a:gd name="adj" fmla="val 16667"/>
            </a:avLst>
          </a:prstGeom>
          <a:ln w="25400">
            <a:solidFill>
              <a:srgbClr val="FF0000"/>
            </a:solidFill>
          </a:ln>
        </p:spPr>
        <p:txBody>
          <a:bodyPr lIns="45718" tIns="45718" rIns="45718" bIns="45718" anchor="ctr"/>
          <a:lstStyle/>
          <a:p>
            <a:pPr algn="ctr" defTabSz="342900">
              <a:defRPr sz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grpSp>
        <p:nvGrpSpPr>
          <p:cNvPr id="965" name="Rectangle 6"/>
          <p:cNvGrpSpPr/>
          <p:nvPr/>
        </p:nvGrpSpPr>
        <p:grpSpPr>
          <a:xfrm>
            <a:off x="1785474" y="3536682"/>
            <a:ext cx="5422903" cy="565421"/>
            <a:chOff x="0" y="0"/>
            <a:chExt cx="5422901" cy="565419"/>
          </a:xfrm>
        </p:grpSpPr>
        <p:sp>
          <p:nvSpPr>
            <p:cNvPr id="963" name="Rectangle"/>
            <p:cNvSpPr/>
            <p:nvPr/>
          </p:nvSpPr>
          <p:spPr>
            <a:xfrm>
              <a:off x="0" y="-1"/>
              <a:ext cx="5422903" cy="565421"/>
            </a:xfrm>
            <a:prstGeom prst="rect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defTabSz="342900">
                <a:defRPr sz="12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964" name="This program adds two numbers.…"/>
            <p:cNvSpPr txBox="1"/>
            <p:nvPr/>
          </p:nvSpPr>
          <p:spPr>
            <a:xfrm>
              <a:off x="45004" y="32519"/>
              <a:ext cx="5332893" cy="5003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spAutoFit/>
            </a:bodyPr>
            <a:lstStyle/>
            <a:p>
              <a:pPr defTabSz="342900">
                <a:defRPr b="1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This program adds two numbers.</a:t>
              </a:r>
              <a:endParaRPr>
                <a:solidFill>
                  <a:srgbClr val="FFFFFF"/>
                </a:solidFill>
              </a:endParaRPr>
            </a:p>
            <a:p>
              <a:pPr defTabSz="342900">
                <a:defRPr b="1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Enter first number: </a:t>
              </a:r>
              <a:r>
                <a:rPr i="1">
                  <a:solidFill>
                    <a:srgbClr val="0070C0"/>
                  </a:solidFill>
                </a:rPr>
                <a:t>9</a:t>
              </a:r>
            </a:p>
          </p:txBody>
        </p:sp>
      </p:grpSp>
      <p:grpSp>
        <p:nvGrpSpPr>
          <p:cNvPr id="968" name="Rectangle 1"/>
          <p:cNvGrpSpPr/>
          <p:nvPr/>
        </p:nvGrpSpPr>
        <p:grpSpPr>
          <a:xfrm>
            <a:off x="2887132" y="3088438"/>
            <a:ext cx="711204" cy="410613"/>
            <a:chOff x="0" y="0"/>
            <a:chExt cx="711203" cy="410612"/>
          </a:xfrm>
        </p:grpSpPr>
        <p:sp>
          <p:nvSpPr>
            <p:cNvPr id="966" name="Rectangle"/>
            <p:cNvSpPr/>
            <p:nvPr/>
          </p:nvSpPr>
          <p:spPr>
            <a:xfrm>
              <a:off x="-1" y="0"/>
              <a:ext cx="711204" cy="410613"/>
            </a:xfrm>
            <a:prstGeom prst="rect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342900">
                <a:defRPr sz="12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967" name="&quot;9&quot;"/>
            <p:cNvSpPr txBox="1"/>
            <p:nvPr/>
          </p:nvSpPr>
          <p:spPr>
            <a:xfrm>
              <a:off x="48577" y="31315"/>
              <a:ext cx="614047" cy="3479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spAutoFit/>
            </a:bodyPr>
            <a:lstStyle>
              <a:lvl1pPr algn="ctr" defTabSz="342900">
                <a:defRPr b="1" sz="18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lvl1pPr>
            </a:lstStyle>
            <a:p>
              <a:pPr/>
              <a:r>
                <a:t>"9"</a:t>
              </a:r>
            </a:p>
          </p:txBody>
        </p:sp>
      </p:grpSp>
      <p:sp>
        <p:nvSpPr>
          <p:cNvPr id="969" name="Rectangle 2"/>
          <p:cNvSpPr txBox="1"/>
          <p:nvPr/>
        </p:nvSpPr>
        <p:spPr>
          <a:xfrm>
            <a:off x="2112302" y="3119753"/>
            <a:ext cx="630008" cy="3479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4289" tIns="34289" rIns="34289" bIns="34289">
            <a:spAutoFit/>
          </a:bodyPr>
          <a:lstStyle>
            <a:lvl1pPr defTabSz="342900">
              <a:defRPr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pPr/>
            <a:r>
              <a:t>num1</a:t>
            </a:r>
          </a:p>
        </p:txBody>
      </p:sp>
      <p:sp>
        <p:nvSpPr>
          <p:cNvPr id="970" name="Content Placeholder 2"/>
          <p:cNvSpPr txBox="1"/>
          <p:nvPr>
            <p:ph type="body" sz="quarter" idx="1"/>
          </p:nvPr>
        </p:nvSpPr>
        <p:spPr>
          <a:xfrm>
            <a:off x="1485900" y="4158603"/>
            <a:ext cx="6515100" cy="787403"/>
          </a:xfrm>
          <a:prstGeom prst="rect">
            <a:avLst/>
          </a:prstGeom>
        </p:spPr>
        <p:txBody>
          <a:bodyPr/>
          <a:lstStyle/>
          <a:p>
            <a:pPr marL="244928" indent="-244928">
              <a:defRPr b="1" sz="2000">
                <a:latin typeface="Courier"/>
                <a:ea typeface="Courier"/>
                <a:cs typeface="Courier"/>
                <a:sym typeface="Courier"/>
              </a:defRPr>
            </a:pPr>
            <a:r>
              <a:t>input</a:t>
            </a:r>
            <a:r>
              <a:rPr b="0">
                <a:latin typeface="Calibri"/>
                <a:ea typeface="Calibri"/>
                <a:cs typeface="Calibri"/>
                <a:sym typeface="Calibri"/>
              </a:rPr>
              <a:t> command gives you back a </a:t>
            </a:r>
            <a:r>
              <a:rPr>
                <a:latin typeface="Calibri"/>
                <a:ea typeface="Calibri"/>
                <a:cs typeface="Calibri"/>
                <a:sym typeface="Calibri"/>
              </a:rPr>
              <a:t>string</a:t>
            </a:r>
          </a:p>
          <a:p>
            <a:pPr lvl="1" marL="671512" indent="-214312">
              <a:spcBef>
                <a:spcPts val="400"/>
              </a:spcBef>
              <a:defRPr sz="1800"/>
            </a:pPr>
            <a:r>
              <a:t>Even if the user types in a number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7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9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9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970" grpId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4" name="Rectangle 2"/>
          <p:cNvGrpSpPr/>
          <p:nvPr/>
        </p:nvGrpSpPr>
        <p:grpSpPr>
          <a:xfrm>
            <a:off x="1143000" y="-18115"/>
            <a:ext cx="6858000" cy="559793"/>
            <a:chOff x="0" y="0"/>
            <a:chExt cx="6858000" cy="559791"/>
          </a:xfrm>
        </p:grpSpPr>
        <p:sp>
          <p:nvSpPr>
            <p:cNvPr id="972" name="Rectangle"/>
            <p:cNvSpPr/>
            <p:nvPr/>
          </p:nvSpPr>
          <p:spPr>
            <a:xfrm>
              <a:off x="0" y="-1"/>
              <a:ext cx="6858000" cy="559793"/>
            </a:xfrm>
            <a:prstGeom prst="rect">
              <a:avLst/>
            </a:prstGeom>
            <a:solidFill>
              <a:srgbClr val="C3D69B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342900">
                <a:defRPr b="1" sz="3000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pPr>
            </a:p>
          </p:txBody>
        </p:sp>
        <p:sp>
          <p:nvSpPr>
            <p:cNvPr id="973" name="Show Me The Luggage!"/>
            <p:cNvSpPr txBox="1"/>
            <p:nvPr/>
          </p:nvSpPr>
          <p:spPr>
            <a:xfrm>
              <a:off x="34288" y="-1"/>
              <a:ext cx="6789422" cy="5597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normAutofit fontScale="100000" lnSpcReduction="0"/>
            </a:bodyPr>
            <a:lstStyle>
              <a:lvl1pPr algn="ctr" defTabSz="342900">
                <a:defRPr b="1" sz="3000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pPr/>
              <a:r>
                <a:t>Show Me The Luggage!</a:t>
              </a:r>
            </a:p>
          </p:txBody>
        </p:sp>
      </p:grpSp>
      <p:sp>
        <p:nvSpPr>
          <p:cNvPr id="975" name="Content Placeholder 2"/>
          <p:cNvSpPr txBox="1"/>
          <p:nvPr>
            <p:ph type="body" idx="1"/>
          </p:nvPr>
        </p:nvSpPr>
        <p:spPr>
          <a:xfrm>
            <a:off x="1545166" y="761998"/>
            <a:ext cx="6515101" cy="4178300"/>
          </a:xfrm>
          <a:prstGeom prst="rect">
            <a:avLst/>
          </a:prstGeom>
        </p:spPr>
        <p:txBody>
          <a:bodyPr/>
          <a:lstStyle/>
          <a:p>
            <a:pPr marL="244928" indent="-244928">
              <a:defRPr b="1" sz="2000">
                <a:latin typeface="Courier"/>
                <a:ea typeface="Courier"/>
                <a:cs typeface="Courier"/>
                <a:sym typeface="Courier"/>
              </a:defRPr>
            </a:pPr>
            <a:r>
              <a:t>input</a:t>
            </a:r>
            <a:r>
              <a:rPr b="0">
                <a:latin typeface="Calibri"/>
                <a:ea typeface="Calibri"/>
                <a:cs typeface="Calibri"/>
                <a:sym typeface="Calibri"/>
              </a:rPr>
              <a:t> command gives you back a </a:t>
            </a:r>
            <a:r>
              <a:rPr>
                <a:latin typeface="Calibri"/>
                <a:ea typeface="Calibri"/>
                <a:cs typeface="Calibri"/>
                <a:sym typeface="Calibri"/>
              </a:rPr>
              <a:t>string</a:t>
            </a:r>
          </a:p>
          <a:p>
            <a:pPr lvl="1" marL="0" indent="457200">
              <a:spcBef>
                <a:spcPts val="400"/>
              </a:spcBef>
              <a:buSzTx/>
              <a:buNone/>
              <a:defRPr b="1" sz="1800">
                <a:latin typeface="Courier"/>
                <a:ea typeface="Courier"/>
                <a:cs typeface="Courier"/>
                <a:sym typeface="Courier"/>
              </a:defRPr>
            </a:pPr>
            <a:r>
              <a:t>	</a:t>
            </a:r>
            <a:r>
              <a:rPr b="0">
                <a:latin typeface="Consolas"/>
                <a:ea typeface="Consolas"/>
                <a:cs typeface="Consolas"/>
                <a:sym typeface="Consolas"/>
              </a:rPr>
              <a:t>num1 = </a:t>
            </a:r>
            <a:r>
              <a:rPr b="0">
                <a:solidFill>
                  <a:srgbClr val="000080"/>
                </a:solidFill>
                <a:latin typeface="Consolas"/>
                <a:ea typeface="Consolas"/>
                <a:cs typeface="Consolas"/>
                <a:sym typeface="Consolas"/>
              </a:rPr>
              <a:t>input</a:t>
            </a:r>
            <a:r>
              <a:rPr b="0"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"Enter first number: "</a:t>
            </a:r>
            <a:r>
              <a:rPr b="0"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1" marL="671512" indent="-214312">
              <a:defRPr i="1" sz="1800">
                <a:latin typeface="Consolas"/>
                <a:ea typeface="Consolas"/>
                <a:cs typeface="Consolas"/>
                <a:sym typeface="Consolas"/>
              </a:defRPr>
            </a:pPr>
          </a:p>
          <a:p>
            <a:pPr lvl="1" marL="671512" indent="-214312">
              <a:defRPr i="1" sz="1800">
                <a:latin typeface="Consolas"/>
                <a:ea typeface="Consolas"/>
                <a:cs typeface="Consolas"/>
                <a:sym typeface="Consolas"/>
              </a:defRPr>
            </a:pPr>
          </a:p>
          <a:p>
            <a:pPr lvl="1" marL="647700" indent="-190500">
              <a:defRPr i="1" sz="1200">
                <a:latin typeface="Consolas"/>
                <a:ea typeface="Consolas"/>
                <a:cs typeface="Consolas"/>
                <a:sym typeface="Consolas"/>
              </a:defRPr>
            </a:pPr>
          </a:p>
          <a:p>
            <a:pPr lvl="1" marL="671512" indent="-214312">
              <a:spcBef>
                <a:spcPts val="400"/>
              </a:spcBef>
              <a:defRPr sz="1800"/>
            </a:pPr>
            <a:r>
              <a:t>We create an integer version of </a:t>
            </a:r>
            <a:r>
              <a:rPr b="1">
                <a:latin typeface="Courier"/>
                <a:ea typeface="Courier"/>
                <a:cs typeface="Courier"/>
                <a:sym typeface="Courier"/>
              </a:rPr>
              <a:t>num1</a:t>
            </a:r>
            <a:endParaRPr sz="2000"/>
          </a:p>
          <a:p>
            <a:pPr lvl="1" marL="0" indent="457200">
              <a:spcBef>
                <a:spcPts val="400"/>
              </a:spcBef>
              <a:buSzTx/>
              <a:buNone/>
              <a:defRPr sz="1800">
                <a:latin typeface="Consolas"/>
                <a:ea typeface="Consolas"/>
                <a:cs typeface="Consolas"/>
                <a:sym typeface="Consolas"/>
              </a:defRPr>
            </a:pPr>
            <a:r>
              <a:t> 	num1 = </a:t>
            </a:r>
            <a:r>
              <a:rPr>
                <a:solidFill>
                  <a:srgbClr val="000080"/>
                </a:solidFill>
              </a:rPr>
              <a:t>int</a:t>
            </a:r>
            <a:r>
              <a:t>(num1)</a:t>
            </a:r>
            <a:endParaRPr b="1" sz="1400">
              <a:latin typeface="Courier"/>
              <a:ea typeface="Courier"/>
              <a:cs typeface="Courier"/>
              <a:sym typeface="Courier"/>
            </a:endParaRPr>
          </a:p>
          <a:p>
            <a:pPr lvl="1" marL="671512" indent="-214312">
              <a:spcBef>
                <a:spcPts val="400"/>
              </a:spcBef>
              <a:defRPr sz="1800"/>
            </a:pPr>
            <a:r>
              <a:t>Create a new suitcase that has </a:t>
            </a:r>
            <a:r>
              <a:rPr b="1"/>
              <a:t>int</a:t>
            </a:r>
            <a:r>
              <a:t> version of </a:t>
            </a:r>
            <a:r>
              <a:rPr b="1">
                <a:latin typeface="Courier"/>
                <a:ea typeface="Courier"/>
                <a:cs typeface="Courier"/>
                <a:sym typeface="Courier"/>
              </a:rPr>
              <a:t>num1</a:t>
            </a:r>
            <a:endParaRPr sz="2000"/>
          </a:p>
          <a:p>
            <a:pPr lvl="1" marL="671512" indent="-214312">
              <a:spcBef>
                <a:spcPts val="400"/>
              </a:spcBef>
              <a:defRPr sz="1800"/>
            </a:pPr>
            <a:r>
              <a:t>Then assign the tag num1 to that piece of luggage</a:t>
            </a:r>
            <a:endParaRPr sz="2000"/>
          </a:p>
          <a:p>
            <a:pPr lvl="1" marL="0" indent="457200">
              <a:spcBef>
                <a:spcPts val="400"/>
              </a:spcBef>
              <a:buSzTx/>
              <a:buNone/>
              <a:defRPr sz="1800">
                <a:latin typeface="Consolas"/>
                <a:ea typeface="Consolas"/>
                <a:cs typeface="Consolas"/>
                <a:sym typeface="Consolas"/>
              </a:defRPr>
            </a:pPr>
            <a:r>
              <a:t>	num1 = </a:t>
            </a:r>
            <a:r>
              <a:rPr>
                <a:solidFill>
                  <a:srgbClr val="000080"/>
                </a:solidFill>
              </a:rPr>
              <a:t>int</a:t>
            </a:r>
            <a:r>
              <a:t>(num1)</a:t>
            </a:r>
          </a:p>
        </p:txBody>
      </p:sp>
      <p:grpSp>
        <p:nvGrpSpPr>
          <p:cNvPr id="983" name="Group 1"/>
          <p:cNvGrpSpPr/>
          <p:nvPr/>
        </p:nvGrpSpPr>
        <p:grpSpPr>
          <a:xfrm>
            <a:off x="2213341" y="1220306"/>
            <a:ext cx="4644661" cy="1384651"/>
            <a:chOff x="0" y="-176517"/>
            <a:chExt cx="4644660" cy="1384649"/>
          </a:xfrm>
        </p:grpSpPr>
        <p:grpSp>
          <p:nvGrpSpPr>
            <p:cNvPr id="981" name="Group 18"/>
            <p:cNvGrpSpPr/>
            <p:nvPr/>
          </p:nvGrpSpPr>
          <p:grpSpPr>
            <a:xfrm>
              <a:off x="0" y="120194"/>
              <a:ext cx="4644661" cy="1004205"/>
              <a:chOff x="0" y="0"/>
              <a:chExt cx="4644660" cy="1004203"/>
            </a:xfrm>
          </p:grpSpPr>
          <p:pic>
            <p:nvPicPr>
              <p:cNvPr id="976" name="Google Shape;347;p41" descr="Google Shape;347;p41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3336558" y="0"/>
                <a:ext cx="1308103" cy="100420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977" name="Google Shape;344;p41" descr="Google Shape;344;p41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 rot="10800000">
                <a:off x="212358" y="232744"/>
                <a:ext cx="1991732" cy="60521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978" name="Straight Arrow Connector 3"/>
              <p:cNvSpPr/>
              <p:nvPr/>
            </p:nvSpPr>
            <p:spPr>
              <a:xfrm>
                <a:off x="2204088" y="535349"/>
                <a:ext cx="1132472" cy="3289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round/>
                <a:tailEnd type="triangle" w="med" len="med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979" name="Rectangle 15"/>
              <p:cNvSpPr txBox="1"/>
              <p:nvPr/>
            </p:nvSpPr>
            <p:spPr>
              <a:xfrm>
                <a:off x="0" y="378957"/>
                <a:ext cx="965268" cy="28447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34289" tIns="34289" rIns="34289" bIns="34289" numCol="1" anchor="t">
                <a:spAutoFit/>
              </a:bodyPr>
              <a:lstStyle/>
              <a:p>
                <a:pPr lvl="1" indent="457200" defTabSz="342900">
                  <a:defRPr b="1">
                    <a:solidFill>
                      <a:srgbClr val="000000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t>num1</a:t>
                </a:r>
              </a:p>
            </p:txBody>
          </p:sp>
          <p:sp>
            <p:nvSpPr>
              <p:cNvPr id="980" name="Rectangle 17"/>
              <p:cNvSpPr txBox="1"/>
              <p:nvPr/>
            </p:nvSpPr>
            <p:spPr>
              <a:xfrm>
                <a:off x="3748261" y="413790"/>
                <a:ext cx="492826" cy="34797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34289" tIns="34289" rIns="34289" bIns="34289" numCol="1" anchor="t">
                <a:spAutoFit/>
              </a:bodyPr>
              <a:lstStyle>
                <a:lvl1pPr defTabSz="342900">
                  <a:defRPr b="1" sz="1800">
                    <a:solidFill>
                      <a:srgbClr val="FFFFFF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lvl1pPr>
              </a:lstStyle>
              <a:p>
                <a:pPr/>
                <a:r>
                  <a:t>"9"</a:t>
                </a:r>
              </a:p>
            </p:txBody>
          </p:sp>
        </p:grpSp>
        <p:sp>
          <p:nvSpPr>
            <p:cNvPr id="982" name="Google Shape;805;p74"/>
            <p:cNvSpPr/>
            <p:nvPr/>
          </p:nvSpPr>
          <p:spPr>
            <a:xfrm rot="16200000">
              <a:off x="3821690" y="515806"/>
              <a:ext cx="1384651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68567" tIns="68567" rIns="68567" bIns="68567" numCol="1" anchor="t">
              <a:spAutoFit/>
            </a:bodyPr>
            <a:lstStyle>
              <a:lvl1pPr algn="ctr" defTabSz="342900">
                <a:defRPr>
                  <a:solidFill>
                    <a:srgbClr val="FFFFFF"/>
                  </a:solidFill>
                  <a:latin typeface="Proxima Nova"/>
                  <a:ea typeface="Proxima Nova"/>
                  <a:cs typeface="Proxima Nova"/>
                  <a:sym typeface="Proxima Nova"/>
                </a:defRPr>
              </a:lvl1pPr>
            </a:lstStyle>
            <a:p>
              <a:pPr/>
              <a:r>
                <a:t>string</a:t>
              </a:r>
            </a:p>
          </p:txBody>
        </p:sp>
      </p:grpSp>
      <p:grpSp>
        <p:nvGrpSpPr>
          <p:cNvPr id="988" name="Group 9"/>
          <p:cNvGrpSpPr/>
          <p:nvPr/>
        </p:nvGrpSpPr>
        <p:grpSpPr>
          <a:xfrm>
            <a:off x="2230273" y="4293339"/>
            <a:ext cx="3336563" cy="605218"/>
            <a:chOff x="0" y="-2"/>
            <a:chExt cx="3336561" cy="605217"/>
          </a:xfrm>
        </p:grpSpPr>
        <p:grpSp>
          <p:nvGrpSpPr>
            <p:cNvPr id="986" name="Group 8"/>
            <p:cNvGrpSpPr/>
            <p:nvPr/>
          </p:nvGrpSpPr>
          <p:grpSpPr>
            <a:xfrm>
              <a:off x="212357" y="-3"/>
              <a:ext cx="3124205" cy="605219"/>
              <a:chOff x="0" y="-1"/>
              <a:chExt cx="3124204" cy="605217"/>
            </a:xfrm>
          </p:grpSpPr>
          <p:pic>
            <p:nvPicPr>
              <p:cNvPr id="984" name="Google Shape;344;p41" descr="Google Shape;344;p41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 rot="10800000">
                <a:off x="-1" y="-1"/>
                <a:ext cx="1991734" cy="60521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985" name="Straight Arrow Connector 39"/>
              <p:cNvSpPr/>
              <p:nvPr/>
            </p:nvSpPr>
            <p:spPr>
              <a:xfrm>
                <a:off x="1991731" y="302607"/>
                <a:ext cx="1132473" cy="3289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round/>
                <a:tailEnd type="triangle" w="med" len="med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</p:grpSp>
        <p:sp>
          <p:nvSpPr>
            <p:cNvPr id="987" name="Rectangle 40"/>
            <p:cNvSpPr txBox="1"/>
            <p:nvPr/>
          </p:nvSpPr>
          <p:spPr>
            <a:xfrm>
              <a:off x="-1" y="146214"/>
              <a:ext cx="965269" cy="2844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4289" tIns="34289" rIns="34289" bIns="34289" numCol="1" anchor="t">
              <a:spAutoFit/>
            </a:bodyPr>
            <a:lstStyle/>
            <a:p>
              <a:pPr lvl="1" indent="457200" defTabSz="342900">
                <a:defRPr b="1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num1</a:t>
              </a:r>
            </a:p>
          </p:txBody>
        </p:sp>
      </p:grpSp>
      <p:grpSp>
        <p:nvGrpSpPr>
          <p:cNvPr id="992" name="Group 7"/>
          <p:cNvGrpSpPr/>
          <p:nvPr/>
        </p:nvGrpSpPr>
        <p:grpSpPr>
          <a:xfrm>
            <a:off x="5592233" y="3903622"/>
            <a:ext cx="1369481" cy="1384652"/>
            <a:chOff x="0" y="0"/>
            <a:chExt cx="1369480" cy="1384650"/>
          </a:xfrm>
        </p:grpSpPr>
        <p:pic>
          <p:nvPicPr>
            <p:cNvPr id="989" name="Google Shape;347;p41" descr="Google Shape;347;p41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110623"/>
              <a:ext cx="1308102" cy="100420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990" name="Rectangle 41"/>
            <p:cNvSpPr txBox="1"/>
            <p:nvPr/>
          </p:nvSpPr>
          <p:spPr>
            <a:xfrm>
              <a:off x="549960" y="527681"/>
              <a:ext cx="218461" cy="3479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4289" tIns="34289" rIns="34289" bIns="34289" numCol="1" anchor="t">
              <a:spAutoFit/>
            </a:bodyPr>
            <a:lstStyle>
              <a:lvl1pPr defTabSz="342900">
                <a:defRPr b="1" sz="1800">
                  <a:solidFill>
                    <a:srgbClr val="FFFFFF"/>
                  </a:solidFill>
                  <a:latin typeface="Courier"/>
                  <a:ea typeface="Courier"/>
                  <a:cs typeface="Courier"/>
                  <a:sym typeface="Courier"/>
                </a:defRPr>
              </a:lvl1pPr>
            </a:lstStyle>
            <a:p>
              <a:pPr/>
              <a:r>
                <a:t>9</a:t>
              </a:r>
            </a:p>
          </p:txBody>
        </p:sp>
        <p:sp>
          <p:nvSpPr>
            <p:cNvPr id="991" name="Google Shape;805;p74"/>
            <p:cNvSpPr txBox="1"/>
            <p:nvPr/>
          </p:nvSpPr>
          <p:spPr>
            <a:xfrm rot="16200000">
              <a:off x="500636" y="515806"/>
              <a:ext cx="1384652" cy="3530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68567" tIns="68567" rIns="68567" bIns="68567" numCol="1" anchor="t">
              <a:spAutoFit/>
            </a:bodyPr>
            <a:lstStyle>
              <a:lvl1pPr algn="ctr" defTabSz="342900">
                <a:defRPr>
                  <a:solidFill>
                    <a:srgbClr val="FFFFFF"/>
                  </a:solidFill>
                  <a:latin typeface="Proxima Nova"/>
                  <a:ea typeface="Proxima Nova"/>
                  <a:cs typeface="Proxima Nova"/>
                  <a:sym typeface="Proxima Nova"/>
                </a:defRPr>
              </a:lvl1pPr>
            </a:lstStyle>
            <a:p>
              <a:pPr/>
              <a:r>
                <a:t>int</a:t>
              </a:r>
            </a:p>
          </p:txBody>
        </p:sp>
      </p:grpSp>
      <p:sp>
        <p:nvSpPr>
          <p:cNvPr id="993" name="Rectangle: Rounded Corners 20"/>
          <p:cNvSpPr/>
          <p:nvPr/>
        </p:nvSpPr>
        <p:spPr>
          <a:xfrm>
            <a:off x="3125464" y="2881163"/>
            <a:ext cx="1291968" cy="342902"/>
          </a:xfrm>
          <a:prstGeom prst="roundRect">
            <a:avLst>
              <a:gd name="adj" fmla="val 16667"/>
            </a:avLst>
          </a:prstGeom>
          <a:ln w="25400">
            <a:solidFill>
              <a:srgbClr val="FF0000"/>
            </a:solidFill>
          </a:ln>
        </p:spPr>
        <p:txBody>
          <a:bodyPr lIns="45718" tIns="45718" rIns="45718" bIns="45718" anchor="ctr"/>
          <a:lstStyle/>
          <a:p>
            <a:pPr algn="ctr" defTabSz="342900">
              <a:defRPr sz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994" name="Rectangle: Rounded Corners 21"/>
          <p:cNvSpPr/>
          <p:nvPr/>
        </p:nvSpPr>
        <p:spPr>
          <a:xfrm>
            <a:off x="2195984" y="3902871"/>
            <a:ext cx="870215" cy="342902"/>
          </a:xfrm>
          <a:prstGeom prst="roundRect">
            <a:avLst>
              <a:gd name="adj" fmla="val 16667"/>
            </a:avLst>
          </a:prstGeom>
          <a:ln w="25400">
            <a:solidFill>
              <a:srgbClr val="FF0000"/>
            </a:solidFill>
          </a:ln>
        </p:spPr>
        <p:txBody>
          <a:bodyPr lIns="45718" tIns="45718" rIns="45718" bIns="45718" anchor="ctr"/>
          <a:lstStyle/>
          <a:p>
            <a:pPr algn="ctr" defTabSz="342900">
              <a:defRPr sz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7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9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9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9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9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9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9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9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9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3" fill="hold"/>
                                        <p:tgtEl>
                                          <p:spTgt spid="97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7" fill="hold"/>
                                        <p:tgtEl>
                                          <p:spTgt spid="97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1" fill="hold"/>
                                        <p:tgtEl>
                                          <p:spTgt spid="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Class="entr" nodeType="after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4" fill="hold"/>
                                        <p:tgtEl>
                                          <p:spTgt spid="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Class="entr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8" fill="hold"/>
                                        <p:tgtEl>
                                          <p:spTgt spid="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Class="entr" nodeType="afterEffect" presetSubtype="8" presetID="22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1" fill="hold"/>
                                        <p:tgtEl>
                                          <p:spTgt spid="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62" dur="500"/>
                                        <p:tgtEl>
                                          <p:spTgt spid="9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983" grpId="2"/>
      <p:bldP build="whole" bldLvl="1" animBg="1" rev="0" advAuto="0" spid="993" grpId="3"/>
      <p:bldP build="p" bldLvl="5" animBg="1" rev="0" advAuto="0" spid="975" grpId="1"/>
      <p:bldP build="whole" bldLvl="1" animBg="1" rev="0" advAuto="0" spid="994" grpId="5"/>
      <p:bldP build="whole" bldLvl="1" animBg="1" rev="0" advAuto="0" spid="992" grpId="4"/>
      <p:bldP build="whole" bldLvl="1" animBg="1" rev="0" advAuto="0" spid="988" grpId="6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8" name="Rectangle 2"/>
          <p:cNvGrpSpPr/>
          <p:nvPr/>
        </p:nvGrpSpPr>
        <p:grpSpPr>
          <a:xfrm>
            <a:off x="1143000" y="-18115"/>
            <a:ext cx="6858000" cy="559793"/>
            <a:chOff x="0" y="0"/>
            <a:chExt cx="6858000" cy="559791"/>
          </a:xfrm>
        </p:grpSpPr>
        <p:sp>
          <p:nvSpPr>
            <p:cNvPr id="996" name="Rectangle"/>
            <p:cNvSpPr/>
            <p:nvPr/>
          </p:nvSpPr>
          <p:spPr>
            <a:xfrm>
              <a:off x="0" y="-1"/>
              <a:ext cx="6858000" cy="559793"/>
            </a:xfrm>
            <a:prstGeom prst="rect">
              <a:avLst/>
            </a:prstGeom>
            <a:solidFill>
              <a:srgbClr val="C3D69B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342900">
                <a:defRPr sz="32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997" name="Recall, Our Program"/>
            <p:cNvSpPr txBox="1"/>
            <p:nvPr/>
          </p:nvSpPr>
          <p:spPr>
            <a:xfrm>
              <a:off x="34288" y="-1"/>
              <a:ext cx="6789422" cy="5597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normAutofit fontScale="100000" lnSpcReduction="0"/>
            </a:bodyPr>
            <a:lstStyle>
              <a:lvl1pPr algn="ctr" defTabSz="342900">
                <a:defRPr b="1" sz="3000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pPr/>
              <a:r>
                <a:t>Recall, Our Program</a:t>
              </a:r>
            </a:p>
          </p:txBody>
        </p:sp>
      </p:grpSp>
      <p:sp>
        <p:nvSpPr>
          <p:cNvPr id="999" name="Rectangle 1"/>
          <p:cNvSpPr/>
          <p:nvPr/>
        </p:nvSpPr>
        <p:spPr>
          <a:xfrm>
            <a:off x="1529224" y="683526"/>
            <a:ext cx="6618655" cy="2049779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89" tIns="34289" rIns="34289" bIns="34289" anchor="ctr">
            <a:spAutoFit/>
          </a:bodyPr>
          <a:lstStyle/>
          <a:p>
            <a:pPr defTabSz="685800">
              <a:defRPr b="1" sz="1800">
                <a:solidFill>
                  <a:srgbClr val="00008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def </a:t>
            </a:r>
            <a:r>
              <a:rPr b="0">
                <a:solidFill>
                  <a:srgbClr val="000000"/>
                </a:solidFill>
              </a:rPr>
              <a:t>main():</a:t>
            </a:r>
            <a:br>
              <a:rPr b="0">
                <a:solidFill>
                  <a:srgbClr val="000000"/>
                </a:solidFill>
              </a:rPr>
            </a:br>
            <a:r>
              <a:rPr b="0">
                <a:solidFill>
                  <a:srgbClr val="000000"/>
                </a:solidFill>
              </a:rPr>
              <a:t>    </a:t>
            </a:r>
            <a:r>
              <a:rPr b="0"/>
              <a:t>print</a:t>
            </a:r>
            <a:r>
              <a:rPr b="0">
                <a:solidFill>
                  <a:srgbClr val="000000"/>
                </a:solidFill>
              </a:rPr>
              <a:t>(</a:t>
            </a:r>
            <a:r>
              <a:rPr>
                <a:solidFill>
                  <a:srgbClr val="008080"/>
                </a:solidFill>
              </a:rPr>
              <a:t>"This program adds two numbers."</a:t>
            </a:r>
            <a:r>
              <a:rPr b="0">
                <a:solidFill>
                  <a:srgbClr val="000000"/>
                </a:solidFill>
              </a:rPr>
              <a:t>)</a:t>
            </a:r>
            <a:br>
              <a:rPr b="0">
                <a:solidFill>
                  <a:srgbClr val="000000"/>
                </a:solidFill>
              </a:rPr>
            </a:br>
            <a:r>
              <a:rPr b="0">
                <a:solidFill>
                  <a:srgbClr val="000000"/>
                </a:solidFill>
              </a:rPr>
              <a:t>    num1 = </a:t>
            </a:r>
            <a:r>
              <a:rPr b="0"/>
              <a:t>input</a:t>
            </a:r>
            <a:r>
              <a:rPr b="0">
                <a:solidFill>
                  <a:srgbClr val="000000"/>
                </a:solidFill>
              </a:rPr>
              <a:t>(</a:t>
            </a:r>
            <a:r>
              <a:rPr>
                <a:solidFill>
                  <a:srgbClr val="008080"/>
                </a:solidFill>
              </a:rPr>
              <a:t>"Enter first number: "</a:t>
            </a:r>
            <a:r>
              <a:rPr b="0">
                <a:solidFill>
                  <a:srgbClr val="000000"/>
                </a:solidFill>
              </a:rPr>
              <a:t>)</a:t>
            </a:r>
            <a:br>
              <a:rPr b="0">
                <a:solidFill>
                  <a:srgbClr val="000000"/>
                </a:solidFill>
              </a:rPr>
            </a:br>
            <a:r>
              <a:rPr b="0">
                <a:solidFill>
                  <a:srgbClr val="000000"/>
                </a:solidFill>
              </a:rPr>
              <a:t>    num1 = </a:t>
            </a:r>
            <a:r>
              <a:rPr b="0"/>
              <a:t>int</a:t>
            </a:r>
            <a:r>
              <a:rPr b="0">
                <a:solidFill>
                  <a:srgbClr val="000000"/>
                </a:solidFill>
              </a:rPr>
              <a:t>(num1)</a:t>
            </a:r>
            <a:br>
              <a:rPr b="0">
                <a:solidFill>
                  <a:srgbClr val="000000"/>
                </a:solidFill>
              </a:rPr>
            </a:br>
            <a:r>
              <a:rPr b="0">
                <a:solidFill>
                  <a:srgbClr val="000000"/>
                </a:solidFill>
              </a:rPr>
              <a:t>    </a:t>
            </a:r>
          </a:p>
          <a:p>
            <a:pPr defTabSz="685800">
              <a:defRPr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</a:p>
        </p:txBody>
      </p:sp>
      <p:sp>
        <p:nvSpPr>
          <p:cNvPr id="1000" name="Rectangle: Rounded Corners 4"/>
          <p:cNvSpPr/>
          <p:nvPr/>
        </p:nvSpPr>
        <p:spPr>
          <a:xfrm>
            <a:off x="1977462" y="1582148"/>
            <a:ext cx="5189076" cy="292101"/>
          </a:xfrm>
          <a:prstGeom prst="roundRect">
            <a:avLst>
              <a:gd name="adj" fmla="val 16667"/>
            </a:avLst>
          </a:prstGeom>
          <a:ln w="25400">
            <a:solidFill>
              <a:srgbClr val="FF0000"/>
            </a:solidFill>
          </a:ln>
        </p:spPr>
        <p:txBody>
          <a:bodyPr lIns="45718" tIns="45718" rIns="45718" bIns="45718" anchor="ctr"/>
          <a:lstStyle/>
          <a:p>
            <a:pPr algn="ctr" defTabSz="342900">
              <a:defRPr sz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grpSp>
        <p:nvGrpSpPr>
          <p:cNvPr id="1003" name="Rectangle 6"/>
          <p:cNvGrpSpPr/>
          <p:nvPr/>
        </p:nvGrpSpPr>
        <p:grpSpPr>
          <a:xfrm>
            <a:off x="1785474" y="3536682"/>
            <a:ext cx="5422903" cy="565421"/>
            <a:chOff x="0" y="0"/>
            <a:chExt cx="5422901" cy="565419"/>
          </a:xfrm>
        </p:grpSpPr>
        <p:sp>
          <p:nvSpPr>
            <p:cNvPr id="1001" name="Rectangle"/>
            <p:cNvSpPr/>
            <p:nvPr/>
          </p:nvSpPr>
          <p:spPr>
            <a:xfrm>
              <a:off x="0" y="-1"/>
              <a:ext cx="5422903" cy="565421"/>
            </a:xfrm>
            <a:prstGeom prst="rect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defTabSz="342900">
                <a:defRPr sz="12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002" name="This program adds two numbers.…"/>
            <p:cNvSpPr txBox="1"/>
            <p:nvPr/>
          </p:nvSpPr>
          <p:spPr>
            <a:xfrm>
              <a:off x="45004" y="32519"/>
              <a:ext cx="5332893" cy="5003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spAutoFit/>
            </a:bodyPr>
            <a:lstStyle/>
            <a:p>
              <a:pPr defTabSz="342900">
                <a:defRPr b="1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This program adds two numbers.</a:t>
              </a:r>
              <a:endParaRPr>
                <a:solidFill>
                  <a:srgbClr val="FFFFFF"/>
                </a:solidFill>
              </a:endParaRPr>
            </a:p>
            <a:p>
              <a:pPr defTabSz="342900">
                <a:defRPr b="1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Enter first number: </a:t>
              </a:r>
              <a:r>
                <a:rPr i="1">
                  <a:solidFill>
                    <a:srgbClr val="0070C0"/>
                  </a:solidFill>
                </a:rPr>
                <a:t>9</a:t>
              </a:r>
            </a:p>
          </p:txBody>
        </p:sp>
      </p:grpSp>
      <p:sp>
        <p:nvSpPr>
          <p:cNvPr id="1004" name="Content Placeholder 2"/>
          <p:cNvSpPr txBox="1"/>
          <p:nvPr>
            <p:ph type="body" sz="quarter" idx="1"/>
          </p:nvPr>
        </p:nvSpPr>
        <p:spPr>
          <a:xfrm>
            <a:off x="1485900" y="4158603"/>
            <a:ext cx="6515100" cy="787403"/>
          </a:xfrm>
          <a:prstGeom prst="rect">
            <a:avLst/>
          </a:prstGeom>
        </p:spPr>
        <p:txBody>
          <a:bodyPr/>
          <a:lstStyle/>
          <a:p>
            <a:pPr marL="244928" indent="-244928">
              <a:defRPr sz="2000"/>
            </a:pPr>
            <a:r>
              <a:t>Create </a:t>
            </a:r>
            <a:r>
              <a:rPr b="1"/>
              <a:t>int</a:t>
            </a:r>
            <a:r>
              <a:t> version of </a:t>
            </a:r>
            <a:r>
              <a:rPr b="1"/>
              <a:t>string</a:t>
            </a:r>
            <a:r>
              <a:t> and assign it back to </a:t>
            </a:r>
            <a:r>
              <a:rPr b="1" sz="1800">
                <a:latin typeface="Courier"/>
                <a:ea typeface="Courier"/>
                <a:cs typeface="Courier"/>
                <a:sym typeface="Courier"/>
              </a:rPr>
              <a:t>num1</a:t>
            </a:r>
          </a:p>
        </p:txBody>
      </p:sp>
      <p:grpSp>
        <p:nvGrpSpPr>
          <p:cNvPr id="1007" name="Rectangle 1"/>
          <p:cNvGrpSpPr/>
          <p:nvPr/>
        </p:nvGrpSpPr>
        <p:grpSpPr>
          <a:xfrm>
            <a:off x="2887132" y="3088438"/>
            <a:ext cx="711204" cy="410613"/>
            <a:chOff x="0" y="0"/>
            <a:chExt cx="711203" cy="410612"/>
          </a:xfrm>
        </p:grpSpPr>
        <p:sp>
          <p:nvSpPr>
            <p:cNvPr id="1005" name="Rectangle"/>
            <p:cNvSpPr/>
            <p:nvPr/>
          </p:nvSpPr>
          <p:spPr>
            <a:xfrm>
              <a:off x="-1" y="0"/>
              <a:ext cx="711204" cy="410613"/>
            </a:xfrm>
            <a:prstGeom prst="rect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342900">
                <a:defRPr sz="12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006" name="&quot;9&quot;"/>
            <p:cNvSpPr txBox="1"/>
            <p:nvPr/>
          </p:nvSpPr>
          <p:spPr>
            <a:xfrm>
              <a:off x="48577" y="31315"/>
              <a:ext cx="614047" cy="3479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spAutoFit/>
            </a:bodyPr>
            <a:lstStyle>
              <a:lvl1pPr algn="ctr" defTabSz="342900">
                <a:defRPr b="1" sz="18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lvl1pPr>
            </a:lstStyle>
            <a:p>
              <a:pPr/>
              <a:r>
                <a:t>"9"</a:t>
              </a:r>
            </a:p>
          </p:txBody>
        </p:sp>
      </p:grpSp>
      <p:sp>
        <p:nvSpPr>
          <p:cNvPr id="1008" name="Rectangle 2"/>
          <p:cNvSpPr txBox="1"/>
          <p:nvPr/>
        </p:nvSpPr>
        <p:spPr>
          <a:xfrm>
            <a:off x="2112302" y="3119753"/>
            <a:ext cx="630008" cy="3479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4289" tIns="34289" rIns="34289" bIns="34289">
            <a:spAutoFit/>
          </a:bodyPr>
          <a:lstStyle>
            <a:lvl1pPr defTabSz="342900">
              <a:defRPr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pPr/>
            <a:r>
              <a:t>num1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2" name="Rectangle 2"/>
          <p:cNvGrpSpPr/>
          <p:nvPr/>
        </p:nvGrpSpPr>
        <p:grpSpPr>
          <a:xfrm>
            <a:off x="1143000" y="-18115"/>
            <a:ext cx="6858000" cy="559793"/>
            <a:chOff x="0" y="0"/>
            <a:chExt cx="6858000" cy="559791"/>
          </a:xfrm>
        </p:grpSpPr>
        <p:sp>
          <p:nvSpPr>
            <p:cNvPr id="1010" name="Rectangle"/>
            <p:cNvSpPr/>
            <p:nvPr/>
          </p:nvSpPr>
          <p:spPr>
            <a:xfrm>
              <a:off x="0" y="-1"/>
              <a:ext cx="6858000" cy="559793"/>
            </a:xfrm>
            <a:prstGeom prst="rect">
              <a:avLst/>
            </a:prstGeom>
            <a:solidFill>
              <a:srgbClr val="C3D69B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342900">
                <a:defRPr sz="32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011" name="Recall, Our Program"/>
            <p:cNvSpPr txBox="1"/>
            <p:nvPr/>
          </p:nvSpPr>
          <p:spPr>
            <a:xfrm>
              <a:off x="34288" y="-1"/>
              <a:ext cx="6789422" cy="5597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normAutofit fontScale="100000" lnSpcReduction="0"/>
            </a:bodyPr>
            <a:lstStyle>
              <a:lvl1pPr algn="ctr" defTabSz="342900">
                <a:defRPr b="1" sz="3000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pPr/>
              <a:r>
                <a:t>Recall, Our Program</a:t>
              </a:r>
            </a:p>
          </p:txBody>
        </p:sp>
      </p:grpSp>
      <p:sp>
        <p:nvSpPr>
          <p:cNvPr id="1013" name="Rectangle 1"/>
          <p:cNvSpPr/>
          <p:nvPr/>
        </p:nvSpPr>
        <p:spPr>
          <a:xfrm>
            <a:off x="1516524" y="569226"/>
            <a:ext cx="6319510" cy="2329179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89" tIns="34289" rIns="34289" bIns="34289" anchor="ctr">
            <a:spAutoFit/>
          </a:bodyPr>
          <a:lstStyle/>
          <a:p>
            <a:pPr defTabSz="685800">
              <a:defRPr b="1" sz="1800">
                <a:solidFill>
                  <a:srgbClr val="00008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def </a:t>
            </a:r>
            <a:r>
              <a:rPr b="0">
                <a:solidFill>
                  <a:srgbClr val="000000"/>
                </a:solidFill>
              </a:rPr>
              <a:t>main():</a:t>
            </a:r>
            <a:br>
              <a:rPr b="0">
                <a:solidFill>
                  <a:srgbClr val="000000"/>
                </a:solidFill>
              </a:rPr>
            </a:br>
            <a:r>
              <a:rPr b="0">
                <a:solidFill>
                  <a:srgbClr val="000000"/>
                </a:solidFill>
              </a:rPr>
              <a:t>    </a:t>
            </a:r>
            <a:r>
              <a:rPr b="0"/>
              <a:t>print</a:t>
            </a:r>
            <a:r>
              <a:rPr b="0">
                <a:solidFill>
                  <a:srgbClr val="000000"/>
                </a:solidFill>
              </a:rPr>
              <a:t>(</a:t>
            </a:r>
            <a:r>
              <a:rPr>
                <a:solidFill>
                  <a:srgbClr val="008080"/>
                </a:solidFill>
              </a:rPr>
              <a:t>"This program adds two numbers."</a:t>
            </a:r>
            <a:r>
              <a:rPr b="0">
                <a:solidFill>
                  <a:srgbClr val="000000"/>
                </a:solidFill>
              </a:rPr>
              <a:t>)</a:t>
            </a:r>
            <a:br>
              <a:rPr b="0">
                <a:solidFill>
                  <a:srgbClr val="000000"/>
                </a:solidFill>
              </a:rPr>
            </a:br>
            <a:r>
              <a:rPr b="0">
                <a:solidFill>
                  <a:srgbClr val="000000"/>
                </a:solidFill>
              </a:rPr>
              <a:t>    num1 = </a:t>
            </a:r>
            <a:r>
              <a:rPr b="0"/>
              <a:t>input</a:t>
            </a:r>
            <a:r>
              <a:rPr b="0">
                <a:solidFill>
                  <a:srgbClr val="000000"/>
                </a:solidFill>
              </a:rPr>
              <a:t>(</a:t>
            </a:r>
            <a:r>
              <a:rPr>
                <a:solidFill>
                  <a:srgbClr val="008080"/>
                </a:solidFill>
              </a:rPr>
              <a:t>"Enter first number: "</a:t>
            </a:r>
            <a:r>
              <a:rPr b="0">
                <a:solidFill>
                  <a:srgbClr val="000000"/>
                </a:solidFill>
              </a:rPr>
              <a:t>)</a:t>
            </a:r>
            <a:br>
              <a:rPr b="0">
                <a:solidFill>
                  <a:srgbClr val="000000"/>
                </a:solidFill>
              </a:rPr>
            </a:br>
            <a:r>
              <a:rPr b="0">
                <a:solidFill>
                  <a:srgbClr val="000000"/>
                </a:solidFill>
              </a:rPr>
              <a:t>    num1 = </a:t>
            </a:r>
            <a:r>
              <a:rPr b="0"/>
              <a:t>int</a:t>
            </a:r>
            <a:r>
              <a:rPr b="0">
                <a:solidFill>
                  <a:srgbClr val="000000"/>
                </a:solidFill>
              </a:rPr>
              <a:t>(num1)</a:t>
            </a:r>
            <a:br>
              <a:rPr b="0">
                <a:solidFill>
                  <a:srgbClr val="000000"/>
                </a:solidFill>
              </a:rPr>
            </a:br>
            <a:r>
              <a:rPr b="0">
                <a:solidFill>
                  <a:srgbClr val="000000"/>
                </a:solidFill>
              </a:rPr>
              <a:t>    num2 = </a:t>
            </a:r>
            <a:r>
              <a:rPr b="0"/>
              <a:t>input</a:t>
            </a:r>
            <a:r>
              <a:rPr b="0">
                <a:solidFill>
                  <a:srgbClr val="000000"/>
                </a:solidFill>
              </a:rPr>
              <a:t>(</a:t>
            </a:r>
            <a:r>
              <a:rPr>
                <a:solidFill>
                  <a:srgbClr val="008080"/>
                </a:solidFill>
              </a:rPr>
              <a:t>"Enter second number: “</a:t>
            </a:r>
            <a:r>
              <a:rPr b="0">
                <a:solidFill>
                  <a:srgbClr val="000000"/>
                </a:solidFill>
              </a:rPr>
              <a:t>)</a:t>
            </a:r>
          </a:p>
          <a:p>
            <a:pPr defTabSz="685800">
              <a:defRPr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</a:p>
          <a:p>
            <a:pPr defTabSz="685800">
              <a:defRPr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   </a:t>
            </a:r>
            <a:endParaRPr b="1">
              <a:solidFill>
                <a:srgbClr val="000080"/>
              </a:solidFill>
            </a:endParaRPr>
          </a:p>
        </p:txBody>
      </p:sp>
      <p:sp>
        <p:nvSpPr>
          <p:cNvPr id="1014" name="Rectangle: Rounded Corners 4"/>
          <p:cNvSpPr/>
          <p:nvPr/>
        </p:nvSpPr>
        <p:spPr>
          <a:xfrm>
            <a:off x="1977462" y="1752084"/>
            <a:ext cx="5189076" cy="292102"/>
          </a:xfrm>
          <a:prstGeom prst="roundRect">
            <a:avLst>
              <a:gd name="adj" fmla="val 16667"/>
            </a:avLst>
          </a:prstGeom>
          <a:ln w="25400">
            <a:solidFill>
              <a:srgbClr val="FF0000"/>
            </a:solidFill>
          </a:ln>
        </p:spPr>
        <p:txBody>
          <a:bodyPr lIns="45718" tIns="45718" rIns="45718" bIns="45718" anchor="ctr"/>
          <a:lstStyle/>
          <a:p>
            <a:pPr algn="ctr" defTabSz="342900">
              <a:defRPr sz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grpSp>
        <p:nvGrpSpPr>
          <p:cNvPr id="1017" name="Rectangle 6"/>
          <p:cNvGrpSpPr/>
          <p:nvPr/>
        </p:nvGrpSpPr>
        <p:grpSpPr>
          <a:xfrm>
            <a:off x="1785474" y="3536682"/>
            <a:ext cx="5422903" cy="1289317"/>
            <a:chOff x="0" y="0"/>
            <a:chExt cx="5422901" cy="1289315"/>
          </a:xfrm>
        </p:grpSpPr>
        <p:sp>
          <p:nvSpPr>
            <p:cNvPr id="1015" name="Rectangle"/>
            <p:cNvSpPr/>
            <p:nvPr/>
          </p:nvSpPr>
          <p:spPr>
            <a:xfrm>
              <a:off x="0" y="0"/>
              <a:ext cx="5422903" cy="1289317"/>
            </a:xfrm>
            <a:prstGeom prst="rect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defTabSz="342900">
                <a:defRPr sz="12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016" name="This program adds two numbers.…"/>
            <p:cNvSpPr txBox="1"/>
            <p:nvPr/>
          </p:nvSpPr>
          <p:spPr>
            <a:xfrm>
              <a:off x="45004" y="70617"/>
              <a:ext cx="5332893" cy="11480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spAutoFit/>
            </a:bodyPr>
            <a:lstStyle/>
            <a:p>
              <a:pPr defTabSz="342900">
                <a:defRPr b="1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This program adds two numbers.</a:t>
              </a:r>
              <a:endParaRPr>
                <a:solidFill>
                  <a:srgbClr val="FFFFFF"/>
                </a:solidFill>
              </a:endParaRPr>
            </a:p>
            <a:p>
              <a:pPr defTabSz="342900">
                <a:defRPr b="1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Enter first number: </a:t>
              </a:r>
              <a:r>
                <a:rPr i="1">
                  <a:solidFill>
                    <a:srgbClr val="0070C0"/>
                  </a:solidFill>
                </a:rPr>
                <a:t>9</a:t>
              </a:r>
              <a:endParaRPr>
                <a:solidFill>
                  <a:srgbClr val="FFFFFF"/>
                </a:solidFill>
              </a:endParaRPr>
            </a:p>
            <a:p>
              <a:pPr defTabSz="342900">
                <a:defRPr b="1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Enter second number:</a:t>
              </a:r>
              <a:endParaRPr>
                <a:solidFill>
                  <a:srgbClr val="FFFFFF"/>
                </a:solidFill>
              </a:endParaRPr>
            </a:p>
            <a:p>
              <a:pPr defTabSz="342900">
                <a:defRPr b="1">
                  <a:solidFill>
                    <a:srgbClr val="FFFFFF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</a:p>
            <a:p>
              <a:pPr defTabSz="342900">
                <a:defRPr b="1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 </a:t>
              </a:r>
            </a:p>
          </p:txBody>
        </p:sp>
      </p:grpSp>
      <p:grpSp>
        <p:nvGrpSpPr>
          <p:cNvPr id="1020" name="Rectangle 1"/>
          <p:cNvGrpSpPr/>
          <p:nvPr/>
        </p:nvGrpSpPr>
        <p:grpSpPr>
          <a:xfrm>
            <a:off x="2887132" y="3088438"/>
            <a:ext cx="711204" cy="410613"/>
            <a:chOff x="0" y="0"/>
            <a:chExt cx="711203" cy="410612"/>
          </a:xfrm>
        </p:grpSpPr>
        <p:sp>
          <p:nvSpPr>
            <p:cNvPr id="1018" name="Rectangle"/>
            <p:cNvSpPr/>
            <p:nvPr/>
          </p:nvSpPr>
          <p:spPr>
            <a:xfrm>
              <a:off x="-1" y="0"/>
              <a:ext cx="711204" cy="410613"/>
            </a:xfrm>
            <a:prstGeom prst="rect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342900">
                <a:defRPr sz="12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019" name="9"/>
            <p:cNvSpPr txBox="1"/>
            <p:nvPr/>
          </p:nvSpPr>
          <p:spPr>
            <a:xfrm>
              <a:off x="48577" y="31315"/>
              <a:ext cx="614047" cy="3479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spAutoFit/>
            </a:bodyPr>
            <a:lstStyle>
              <a:lvl1pPr algn="ctr" defTabSz="342900">
                <a:defRPr b="1" sz="18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lvl1pPr>
            </a:lstStyle>
            <a:p>
              <a:pPr/>
              <a:r>
                <a:t>9</a:t>
              </a:r>
            </a:p>
          </p:txBody>
        </p:sp>
      </p:grpSp>
      <p:sp>
        <p:nvSpPr>
          <p:cNvPr id="1021" name="Rectangle 2"/>
          <p:cNvSpPr txBox="1"/>
          <p:nvPr/>
        </p:nvSpPr>
        <p:spPr>
          <a:xfrm>
            <a:off x="2112302" y="3119753"/>
            <a:ext cx="630008" cy="3479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4289" tIns="34289" rIns="34289" bIns="34289">
            <a:spAutoFit/>
          </a:bodyPr>
          <a:lstStyle>
            <a:lvl1pPr defTabSz="342900">
              <a:defRPr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pPr/>
            <a:r>
              <a:t>num1</a:t>
            </a:r>
          </a:p>
        </p:txBody>
      </p:sp>
      <p:grpSp>
        <p:nvGrpSpPr>
          <p:cNvPr id="1024" name="Rectangle 7"/>
          <p:cNvGrpSpPr/>
          <p:nvPr/>
        </p:nvGrpSpPr>
        <p:grpSpPr>
          <a:xfrm>
            <a:off x="4523381" y="3033288"/>
            <a:ext cx="881232" cy="508779"/>
            <a:chOff x="0" y="0"/>
            <a:chExt cx="881230" cy="508778"/>
          </a:xfrm>
        </p:grpSpPr>
        <p:sp>
          <p:nvSpPr>
            <p:cNvPr id="1022" name="Rectangle"/>
            <p:cNvSpPr/>
            <p:nvPr/>
          </p:nvSpPr>
          <p:spPr>
            <a:xfrm>
              <a:off x="0" y="0"/>
              <a:ext cx="881231" cy="508779"/>
            </a:xfrm>
            <a:prstGeom prst="rect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342900">
                <a:defRPr sz="12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023" name="&quot;17&quot;"/>
            <p:cNvSpPr txBox="1"/>
            <p:nvPr/>
          </p:nvSpPr>
          <p:spPr>
            <a:xfrm>
              <a:off x="60191" y="80400"/>
              <a:ext cx="760848" cy="3479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spAutoFit/>
            </a:bodyPr>
            <a:lstStyle>
              <a:lvl1pPr algn="ctr" defTabSz="342900">
                <a:defRPr b="1" sz="18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lvl1pPr>
            </a:lstStyle>
            <a:p>
              <a:pPr/>
              <a:r>
                <a:t>"17"</a:t>
              </a:r>
            </a:p>
          </p:txBody>
        </p:sp>
      </p:grpSp>
      <p:sp>
        <p:nvSpPr>
          <p:cNvPr id="1025" name="Rectangle 8"/>
          <p:cNvSpPr txBox="1"/>
          <p:nvPr/>
        </p:nvSpPr>
        <p:spPr>
          <a:xfrm>
            <a:off x="3909417" y="3114551"/>
            <a:ext cx="630008" cy="3479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4289" tIns="34289" rIns="34289" bIns="34289">
            <a:spAutoFit/>
          </a:bodyPr>
          <a:lstStyle>
            <a:lvl1pPr defTabSz="342900">
              <a:defRPr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pPr/>
            <a:r>
              <a:t>num2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9" name="Rectangle 2"/>
          <p:cNvGrpSpPr/>
          <p:nvPr/>
        </p:nvGrpSpPr>
        <p:grpSpPr>
          <a:xfrm>
            <a:off x="1143000" y="-18115"/>
            <a:ext cx="6858000" cy="559793"/>
            <a:chOff x="0" y="0"/>
            <a:chExt cx="6858000" cy="559791"/>
          </a:xfrm>
        </p:grpSpPr>
        <p:sp>
          <p:nvSpPr>
            <p:cNvPr id="1027" name="Rectangle"/>
            <p:cNvSpPr/>
            <p:nvPr/>
          </p:nvSpPr>
          <p:spPr>
            <a:xfrm>
              <a:off x="0" y="-1"/>
              <a:ext cx="6858000" cy="559793"/>
            </a:xfrm>
            <a:prstGeom prst="rect">
              <a:avLst/>
            </a:prstGeom>
            <a:solidFill>
              <a:srgbClr val="C3D69B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342900">
                <a:defRPr sz="32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028" name="Recall, Our Program"/>
            <p:cNvSpPr txBox="1"/>
            <p:nvPr/>
          </p:nvSpPr>
          <p:spPr>
            <a:xfrm>
              <a:off x="34288" y="-1"/>
              <a:ext cx="6789422" cy="5597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normAutofit fontScale="100000" lnSpcReduction="0"/>
            </a:bodyPr>
            <a:lstStyle>
              <a:lvl1pPr algn="ctr" defTabSz="342900">
                <a:defRPr b="1" sz="3000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pPr/>
              <a:r>
                <a:t>Recall, Our Program</a:t>
              </a:r>
            </a:p>
          </p:txBody>
        </p:sp>
      </p:grpSp>
      <p:sp>
        <p:nvSpPr>
          <p:cNvPr id="1030" name="Rectangle 1"/>
          <p:cNvSpPr/>
          <p:nvPr/>
        </p:nvSpPr>
        <p:spPr>
          <a:xfrm>
            <a:off x="1516524" y="569226"/>
            <a:ext cx="6110952" cy="2329179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89" tIns="34289" rIns="34289" bIns="34289" anchor="ctr">
            <a:spAutoFit/>
          </a:bodyPr>
          <a:lstStyle/>
          <a:p>
            <a:pPr defTabSz="685800">
              <a:defRPr b="1" sz="1800">
                <a:solidFill>
                  <a:srgbClr val="00008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def </a:t>
            </a:r>
            <a:r>
              <a:rPr b="0">
                <a:solidFill>
                  <a:srgbClr val="000000"/>
                </a:solidFill>
              </a:rPr>
              <a:t>main():</a:t>
            </a:r>
            <a:br>
              <a:rPr b="0">
                <a:solidFill>
                  <a:srgbClr val="000000"/>
                </a:solidFill>
              </a:rPr>
            </a:br>
            <a:r>
              <a:rPr b="0">
                <a:solidFill>
                  <a:srgbClr val="000000"/>
                </a:solidFill>
              </a:rPr>
              <a:t>    </a:t>
            </a:r>
            <a:r>
              <a:rPr b="0"/>
              <a:t>print</a:t>
            </a:r>
            <a:r>
              <a:rPr b="0">
                <a:solidFill>
                  <a:srgbClr val="000000"/>
                </a:solidFill>
              </a:rPr>
              <a:t>(</a:t>
            </a:r>
            <a:r>
              <a:rPr>
                <a:solidFill>
                  <a:srgbClr val="008080"/>
                </a:solidFill>
              </a:rPr>
              <a:t>"This program adds two numbers."</a:t>
            </a:r>
            <a:r>
              <a:rPr b="0">
                <a:solidFill>
                  <a:srgbClr val="000000"/>
                </a:solidFill>
              </a:rPr>
              <a:t>)</a:t>
            </a:r>
            <a:br>
              <a:rPr b="0">
                <a:solidFill>
                  <a:srgbClr val="000000"/>
                </a:solidFill>
              </a:rPr>
            </a:br>
            <a:r>
              <a:rPr b="0">
                <a:solidFill>
                  <a:srgbClr val="000000"/>
                </a:solidFill>
              </a:rPr>
              <a:t>    num1 = </a:t>
            </a:r>
            <a:r>
              <a:rPr b="0"/>
              <a:t>input</a:t>
            </a:r>
            <a:r>
              <a:rPr b="0">
                <a:solidFill>
                  <a:srgbClr val="000000"/>
                </a:solidFill>
              </a:rPr>
              <a:t>(</a:t>
            </a:r>
            <a:r>
              <a:rPr>
                <a:solidFill>
                  <a:srgbClr val="008080"/>
                </a:solidFill>
              </a:rPr>
              <a:t>"Enter first number: "</a:t>
            </a:r>
            <a:r>
              <a:rPr b="0">
                <a:solidFill>
                  <a:srgbClr val="000000"/>
                </a:solidFill>
              </a:rPr>
              <a:t>)</a:t>
            </a:r>
            <a:br>
              <a:rPr b="0">
                <a:solidFill>
                  <a:srgbClr val="000000"/>
                </a:solidFill>
              </a:rPr>
            </a:br>
            <a:r>
              <a:rPr b="0">
                <a:solidFill>
                  <a:srgbClr val="000000"/>
                </a:solidFill>
              </a:rPr>
              <a:t>    num1 = </a:t>
            </a:r>
            <a:r>
              <a:rPr b="0"/>
              <a:t>int</a:t>
            </a:r>
            <a:r>
              <a:rPr b="0">
                <a:solidFill>
                  <a:srgbClr val="000000"/>
                </a:solidFill>
              </a:rPr>
              <a:t>(num1)</a:t>
            </a:r>
            <a:br>
              <a:rPr b="0">
                <a:solidFill>
                  <a:srgbClr val="000000"/>
                </a:solidFill>
              </a:rPr>
            </a:br>
            <a:r>
              <a:rPr b="0">
                <a:solidFill>
                  <a:srgbClr val="000000"/>
                </a:solidFill>
              </a:rPr>
              <a:t>    num2 = </a:t>
            </a:r>
            <a:r>
              <a:rPr b="0"/>
              <a:t>input</a:t>
            </a:r>
            <a:r>
              <a:rPr b="0">
                <a:solidFill>
                  <a:srgbClr val="000000"/>
                </a:solidFill>
              </a:rPr>
              <a:t>(</a:t>
            </a:r>
            <a:r>
              <a:rPr>
                <a:solidFill>
                  <a:srgbClr val="008080"/>
                </a:solidFill>
              </a:rPr>
              <a:t>"Enter second number: "</a:t>
            </a:r>
            <a:r>
              <a:rPr b="0">
                <a:solidFill>
                  <a:srgbClr val="000000"/>
                </a:solidFill>
              </a:rPr>
              <a:t>)</a:t>
            </a:r>
            <a:br>
              <a:rPr b="0">
                <a:solidFill>
                  <a:srgbClr val="000000"/>
                </a:solidFill>
              </a:rPr>
            </a:br>
            <a:r>
              <a:rPr b="0">
                <a:solidFill>
                  <a:srgbClr val="000000"/>
                </a:solidFill>
              </a:rPr>
              <a:t>    num2 = </a:t>
            </a:r>
            <a:r>
              <a:rPr b="0"/>
              <a:t>int</a:t>
            </a:r>
            <a:r>
              <a:rPr b="0">
                <a:solidFill>
                  <a:srgbClr val="000000"/>
                </a:solidFill>
              </a:rPr>
              <a:t>(num2)</a:t>
            </a:r>
            <a:br>
              <a:rPr b="0">
                <a:solidFill>
                  <a:srgbClr val="000000"/>
                </a:solidFill>
              </a:rPr>
            </a:br>
            <a:r>
              <a:rPr b="0">
                <a:solidFill>
                  <a:srgbClr val="000000"/>
                </a:solidFill>
              </a:rPr>
              <a:t>    </a:t>
            </a:r>
          </a:p>
        </p:txBody>
      </p:sp>
      <p:sp>
        <p:nvSpPr>
          <p:cNvPr id="1031" name="Rectangle: Rounded Corners 4"/>
          <p:cNvSpPr/>
          <p:nvPr/>
        </p:nvSpPr>
        <p:spPr>
          <a:xfrm>
            <a:off x="1977462" y="2007429"/>
            <a:ext cx="5189076" cy="292102"/>
          </a:xfrm>
          <a:prstGeom prst="roundRect">
            <a:avLst>
              <a:gd name="adj" fmla="val 16667"/>
            </a:avLst>
          </a:prstGeom>
          <a:ln w="25400">
            <a:solidFill>
              <a:srgbClr val="FF0000"/>
            </a:solidFill>
          </a:ln>
        </p:spPr>
        <p:txBody>
          <a:bodyPr lIns="45718" tIns="45718" rIns="45718" bIns="45718" anchor="ctr"/>
          <a:lstStyle/>
          <a:p>
            <a:pPr algn="ctr" defTabSz="342900">
              <a:defRPr sz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grpSp>
        <p:nvGrpSpPr>
          <p:cNvPr id="1034" name="Rectangle 6"/>
          <p:cNvGrpSpPr/>
          <p:nvPr/>
        </p:nvGrpSpPr>
        <p:grpSpPr>
          <a:xfrm>
            <a:off x="1785474" y="3536682"/>
            <a:ext cx="5422903" cy="1289317"/>
            <a:chOff x="0" y="0"/>
            <a:chExt cx="5422901" cy="1289315"/>
          </a:xfrm>
        </p:grpSpPr>
        <p:sp>
          <p:nvSpPr>
            <p:cNvPr id="1032" name="Rectangle"/>
            <p:cNvSpPr/>
            <p:nvPr/>
          </p:nvSpPr>
          <p:spPr>
            <a:xfrm>
              <a:off x="0" y="0"/>
              <a:ext cx="5422903" cy="1289317"/>
            </a:xfrm>
            <a:prstGeom prst="rect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defTabSz="342900">
                <a:defRPr sz="12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033" name="This program adds two numbers.…"/>
            <p:cNvSpPr txBox="1"/>
            <p:nvPr/>
          </p:nvSpPr>
          <p:spPr>
            <a:xfrm>
              <a:off x="45004" y="70617"/>
              <a:ext cx="5332893" cy="11480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spAutoFit/>
            </a:bodyPr>
            <a:lstStyle/>
            <a:p>
              <a:pPr defTabSz="342900">
                <a:defRPr b="1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This program adds two numbers.</a:t>
              </a:r>
              <a:endParaRPr>
                <a:solidFill>
                  <a:srgbClr val="FFFFFF"/>
                </a:solidFill>
              </a:endParaRPr>
            </a:p>
            <a:p>
              <a:pPr defTabSz="342900">
                <a:defRPr b="1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Enter first number: </a:t>
              </a:r>
              <a:r>
                <a:rPr i="1">
                  <a:solidFill>
                    <a:srgbClr val="0070C0"/>
                  </a:solidFill>
                </a:rPr>
                <a:t>9</a:t>
              </a:r>
              <a:endParaRPr>
                <a:solidFill>
                  <a:srgbClr val="FFFFFF"/>
                </a:solidFill>
              </a:endParaRPr>
            </a:p>
            <a:p>
              <a:pPr defTabSz="342900">
                <a:defRPr b="1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Enter second number: </a:t>
              </a:r>
              <a:r>
                <a:rPr i="1">
                  <a:solidFill>
                    <a:srgbClr val="0070C0"/>
                  </a:solidFill>
                </a:rPr>
                <a:t>17</a:t>
              </a:r>
              <a:endParaRPr>
                <a:solidFill>
                  <a:srgbClr val="FFFFFF"/>
                </a:solidFill>
              </a:endParaRPr>
            </a:p>
            <a:p>
              <a:pPr defTabSz="342900">
                <a:defRPr b="1">
                  <a:solidFill>
                    <a:srgbClr val="FFFFFF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</a:p>
            <a:p>
              <a:pPr defTabSz="342900">
                <a:defRPr b="1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 </a:t>
              </a:r>
            </a:p>
          </p:txBody>
        </p:sp>
      </p:grpSp>
      <p:grpSp>
        <p:nvGrpSpPr>
          <p:cNvPr id="1037" name="Rectangle 1"/>
          <p:cNvGrpSpPr/>
          <p:nvPr/>
        </p:nvGrpSpPr>
        <p:grpSpPr>
          <a:xfrm>
            <a:off x="2887132" y="3088438"/>
            <a:ext cx="711204" cy="410613"/>
            <a:chOff x="0" y="0"/>
            <a:chExt cx="711203" cy="410612"/>
          </a:xfrm>
        </p:grpSpPr>
        <p:sp>
          <p:nvSpPr>
            <p:cNvPr id="1035" name="Rectangle"/>
            <p:cNvSpPr/>
            <p:nvPr/>
          </p:nvSpPr>
          <p:spPr>
            <a:xfrm>
              <a:off x="-1" y="0"/>
              <a:ext cx="711204" cy="410613"/>
            </a:xfrm>
            <a:prstGeom prst="rect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342900">
                <a:defRPr sz="12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036" name="9"/>
            <p:cNvSpPr txBox="1"/>
            <p:nvPr/>
          </p:nvSpPr>
          <p:spPr>
            <a:xfrm>
              <a:off x="48577" y="31315"/>
              <a:ext cx="614047" cy="3479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spAutoFit/>
            </a:bodyPr>
            <a:lstStyle>
              <a:lvl1pPr algn="ctr" defTabSz="342900">
                <a:defRPr b="1" sz="18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lvl1pPr>
            </a:lstStyle>
            <a:p>
              <a:pPr/>
              <a:r>
                <a:t>9</a:t>
              </a:r>
            </a:p>
          </p:txBody>
        </p:sp>
      </p:grpSp>
      <p:sp>
        <p:nvSpPr>
          <p:cNvPr id="1038" name="Rectangle 2"/>
          <p:cNvSpPr txBox="1"/>
          <p:nvPr/>
        </p:nvSpPr>
        <p:spPr>
          <a:xfrm>
            <a:off x="2112302" y="3119753"/>
            <a:ext cx="630008" cy="3479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4289" tIns="34289" rIns="34289" bIns="34289">
            <a:spAutoFit/>
          </a:bodyPr>
          <a:lstStyle>
            <a:lvl1pPr defTabSz="342900">
              <a:defRPr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pPr/>
            <a:r>
              <a:t>num1</a:t>
            </a:r>
          </a:p>
        </p:txBody>
      </p:sp>
      <p:grpSp>
        <p:nvGrpSpPr>
          <p:cNvPr id="1041" name="Rectangle 7"/>
          <p:cNvGrpSpPr/>
          <p:nvPr/>
        </p:nvGrpSpPr>
        <p:grpSpPr>
          <a:xfrm>
            <a:off x="4523381" y="3033288"/>
            <a:ext cx="881232" cy="508779"/>
            <a:chOff x="0" y="0"/>
            <a:chExt cx="881230" cy="508778"/>
          </a:xfrm>
        </p:grpSpPr>
        <p:sp>
          <p:nvSpPr>
            <p:cNvPr id="1039" name="Rectangle"/>
            <p:cNvSpPr/>
            <p:nvPr/>
          </p:nvSpPr>
          <p:spPr>
            <a:xfrm>
              <a:off x="0" y="0"/>
              <a:ext cx="881231" cy="508779"/>
            </a:xfrm>
            <a:prstGeom prst="rect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342900">
                <a:defRPr sz="12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040" name="17"/>
            <p:cNvSpPr txBox="1"/>
            <p:nvPr/>
          </p:nvSpPr>
          <p:spPr>
            <a:xfrm>
              <a:off x="60191" y="80400"/>
              <a:ext cx="760848" cy="3479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spAutoFit/>
            </a:bodyPr>
            <a:lstStyle>
              <a:lvl1pPr algn="ctr" defTabSz="342900">
                <a:defRPr b="1" sz="18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lvl1pPr>
            </a:lstStyle>
            <a:p>
              <a:pPr/>
              <a:r>
                <a:t>17</a:t>
              </a:r>
            </a:p>
          </p:txBody>
        </p:sp>
      </p:grpSp>
      <p:sp>
        <p:nvSpPr>
          <p:cNvPr id="1042" name="Rectangle 8"/>
          <p:cNvSpPr txBox="1"/>
          <p:nvPr/>
        </p:nvSpPr>
        <p:spPr>
          <a:xfrm>
            <a:off x="3909417" y="3114551"/>
            <a:ext cx="630008" cy="3479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4289" tIns="34289" rIns="34289" bIns="34289">
            <a:spAutoFit/>
          </a:bodyPr>
          <a:lstStyle>
            <a:lvl1pPr defTabSz="342900">
              <a:defRPr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pPr/>
            <a:r>
              <a:t>num2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6" name="Rectangle 2"/>
          <p:cNvGrpSpPr/>
          <p:nvPr/>
        </p:nvGrpSpPr>
        <p:grpSpPr>
          <a:xfrm>
            <a:off x="1143000" y="-18115"/>
            <a:ext cx="6858000" cy="559793"/>
            <a:chOff x="0" y="0"/>
            <a:chExt cx="6858000" cy="559791"/>
          </a:xfrm>
        </p:grpSpPr>
        <p:sp>
          <p:nvSpPr>
            <p:cNvPr id="1044" name="Rectangle"/>
            <p:cNvSpPr/>
            <p:nvPr/>
          </p:nvSpPr>
          <p:spPr>
            <a:xfrm>
              <a:off x="0" y="-1"/>
              <a:ext cx="6858000" cy="559793"/>
            </a:xfrm>
            <a:prstGeom prst="rect">
              <a:avLst/>
            </a:prstGeom>
            <a:solidFill>
              <a:srgbClr val="C3D69B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342900">
                <a:defRPr sz="32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045" name="Recall, Our Program"/>
            <p:cNvSpPr txBox="1"/>
            <p:nvPr/>
          </p:nvSpPr>
          <p:spPr>
            <a:xfrm>
              <a:off x="34288" y="-1"/>
              <a:ext cx="6789422" cy="5597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normAutofit fontScale="100000" lnSpcReduction="0"/>
            </a:bodyPr>
            <a:lstStyle>
              <a:lvl1pPr algn="ctr" defTabSz="342900">
                <a:defRPr b="1" sz="3000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pPr/>
              <a:r>
                <a:t>Recall, Our Program</a:t>
              </a:r>
            </a:p>
          </p:txBody>
        </p:sp>
      </p:grpSp>
      <p:sp>
        <p:nvSpPr>
          <p:cNvPr id="1047" name="Rectangle 1"/>
          <p:cNvSpPr/>
          <p:nvPr/>
        </p:nvSpPr>
        <p:spPr>
          <a:xfrm>
            <a:off x="1516524" y="569226"/>
            <a:ext cx="6110952" cy="2329179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89" tIns="34289" rIns="34289" bIns="34289" anchor="ctr">
            <a:spAutoFit/>
          </a:bodyPr>
          <a:lstStyle/>
          <a:p>
            <a:pPr defTabSz="685800">
              <a:defRPr b="1" sz="1800">
                <a:solidFill>
                  <a:srgbClr val="00008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def </a:t>
            </a:r>
            <a:r>
              <a:rPr b="0">
                <a:solidFill>
                  <a:srgbClr val="000000"/>
                </a:solidFill>
              </a:rPr>
              <a:t>main():</a:t>
            </a:r>
            <a:br>
              <a:rPr b="0">
                <a:solidFill>
                  <a:srgbClr val="000000"/>
                </a:solidFill>
              </a:rPr>
            </a:br>
            <a:r>
              <a:rPr b="0">
                <a:solidFill>
                  <a:srgbClr val="000000"/>
                </a:solidFill>
              </a:rPr>
              <a:t>    </a:t>
            </a:r>
            <a:r>
              <a:rPr b="0"/>
              <a:t>print</a:t>
            </a:r>
            <a:r>
              <a:rPr b="0">
                <a:solidFill>
                  <a:srgbClr val="000000"/>
                </a:solidFill>
              </a:rPr>
              <a:t>(</a:t>
            </a:r>
            <a:r>
              <a:rPr>
                <a:solidFill>
                  <a:srgbClr val="008080"/>
                </a:solidFill>
              </a:rPr>
              <a:t>"This program adds two numbers."</a:t>
            </a:r>
            <a:r>
              <a:rPr b="0">
                <a:solidFill>
                  <a:srgbClr val="000000"/>
                </a:solidFill>
              </a:rPr>
              <a:t>)</a:t>
            </a:r>
            <a:br>
              <a:rPr b="0">
                <a:solidFill>
                  <a:srgbClr val="000000"/>
                </a:solidFill>
              </a:rPr>
            </a:br>
            <a:r>
              <a:rPr b="0">
                <a:solidFill>
                  <a:srgbClr val="000000"/>
                </a:solidFill>
              </a:rPr>
              <a:t>    num1 = </a:t>
            </a:r>
            <a:r>
              <a:rPr b="0"/>
              <a:t>input</a:t>
            </a:r>
            <a:r>
              <a:rPr b="0">
                <a:solidFill>
                  <a:srgbClr val="000000"/>
                </a:solidFill>
              </a:rPr>
              <a:t>(</a:t>
            </a:r>
            <a:r>
              <a:rPr>
                <a:solidFill>
                  <a:srgbClr val="008080"/>
                </a:solidFill>
              </a:rPr>
              <a:t>"Enter first number: "</a:t>
            </a:r>
            <a:r>
              <a:rPr b="0">
                <a:solidFill>
                  <a:srgbClr val="000000"/>
                </a:solidFill>
              </a:rPr>
              <a:t>)</a:t>
            </a:r>
            <a:br>
              <a:rPr b="0">
                <a:solidFill>
                  <a:srgbClr val="000000"/>
                </a:solidFill>
              </a:rPr>
            </a:br>
            <a:r>
              <a:rPr b="0">
                <a:solidFill>
                  <a:srgbClr val="000000"/>
                </a:solidFill>
              </a:rPr>
              <a:t>    num1 = </a:t>
            </a:r>
            <a:r>
              <a:rPr b="0"/>
              <a:t>int</a:t>
            </a:r>
            <a:r>
              <a:rPr b="0">
                <a:solidFill>
                  <a:srgbClr val="000000"/>
                </a:solidFill>
              </a:rPr>
              <a:t>(num1)</a:t>
            </a:r>
            <a:br>
              <a:rPr b="0">
                <a:solidFill>
                  <a:srgbClr val="000000"/>
                </a:solidFill>
              </a:rPr>
            </a:br>
            <a:r>
              <a:rPr b="0">
                <a:solidFill>
                  <a:srgbClr val="000000"/>
                </a:solidFill>
              </a:rPr>
              <a:t>    num2 = </a:t>
            </a:r>
            <a:r>
              <a:rPr b="0"/>
              <a:t>input</a:t>
            </a:r>
            <a:r>
              <a:rPr b="0">
                <a:solidFill>
                  <a:srgbClr val="000000"/>
                </a:solidFill>
              </a:rPr>
              <a:t>(</a:t>
            </a:r>
            <a:r>
              <a:rPr>
                <a:solidFill>
                  <a:srgbClr val="008080"/>
                </a:solidFill>
              </a:rPr>
              <a:t>"Enter second number: "</a:t>
            </a:r>
            <a:r>
              <a:rPr b="0">
                <a:solidFill>
                  <a:srgbClr val="000000"/>
                </a:solidFill>
              </a:rPr>
              <a:t>)</a:t>
            </a:r>
            <a:br>
              <a:rPr b="0">
                <a:solidFill>
                  <a:srgbClr val="000000"/>
                </a:solidFill>
              </a:rPr>
            </a:br>
            <a:r>
              <a:rPr b="0">
                <a:solidFill>
                  <a:srgbClr val="000000"/>
                </a:solidFill>
              </a:rPr>
              <a:t>    num2 = </a:t>
            </a:r>
            <a:r>
              <a:rPr b="0"/>
              <a:t>int</a:t>
            </a:r>
            <a:r>
              <a:rPr b="0">
                <a:solidFill>
                  <a:srgbClr val="000000"/>
                </a:solidFill>
              </a:rPr>
              <a:t>(num2)</a:t>
            </a:r>
            <a:br>
              <a:rPr b="0">
                <a:solidFill>
                  <a:srgbClr val="000000"/>
                </a:solidFill>
              </a:rPr>
            </a:br>
            <a:r>
              <a:rPr b="0">
                <a:solidFill>
                  <a:srgbClr val="000000"/>
                </a:solidFill>
              </a:rPr>
              <a:t>    total = num1 + num2</a:t>
            </a:r>
            <a:br>
              <a:rPr b="0">
                <a:solidFill>
                  <a:srgbClr val="000000"/>
                </a:solidFill>
              </a:rPr>
            </a:br>
            <a:r>
              <a:rPr b="0">
                <a:solidFill>
                  <a:srgbClr val="000000"/>
                </a:solidFill>
              </a:rPr>
              <a:t>   </a:t>
            </a:r>
          </a:p>
        </p:txBody>
      </p:sp>
      <p:sp>
        <p:nvSpPr>
          <p:cNvPr id="1048" name="Rectangle: Rounded Corners 4"/>
          <p:cNvSpPr/>
          <p:nvPr/>
        </p:nvSpPr>
        <p:spPr>
          <a:xfrm>
            <a:off x="1977462" y="2282481"/>
            <a:ext cx="5189076" cy="292103"/>
          </a:xfrm>
          <a:prstGeom prst="roundRect">
            <a:avLst>
              <a:gd name="adj" fmla="val 16667"/>
            </a:avLst>
          </a:prstGeom>
          <a:ln w="25400">
            <a:solidFill>
              <a:srgbClr val="FF0000"/>
            </a:solidFill>
          </a:ln>
        </p:spPr>
        <p:txBody>
          <a:bodyPr lIns="45718" tIns="45718" rIns="45718" bIns="45718" anchor="ctr"/>
          <a:lstStyle/>
          <a:p>
            <a:pPr algn="ctr" defTabSz="342900">
              <a:defRPr sz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grpSp>
        <p:nvGrpSpPr>
          <p:cNvPr id="1051" name="Rectangle 6"/>
          <p:cNvGrpSpPr/>
          <p:nvPr/>
        </p:nvGrpSpPr>
        <p:grpSpPr>
          <a:xfrm>
            <a:off x="1785474" y="3536682"/>
            <a:ext cx="5422903" cy="1289317"/>
            <a:chOff x="0" y="0"/>
            <a:chExt cx="5422901" cy="1289315"/>
          </a:xfrm>
        </p:grpSpPr>
        <p:sp>
          <p:nvSpPr>
            <p:cNvPr id="1049" name="Rectangle"/>
            <p:cNvSpPr/>
            <p:nvPr/>
          </p:nvSpPr>
          <p:spPr>
            <a:xfrm>
              <a:off x="0" y="0"/>
              <a:ext cx="5422903" cy="1289317"/>
            </a:xfrm>
            <a:prstGeom prst="rect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defTabSz="342900">
                <a:defRPr sz="12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050" name="This program adds two numbers.…"/>
            <p:cNvSpPr txBox="1"/>
            <p:nvPr/>
          </p:nvSpPr>
          <p:spPr>
            <a:xfrm>
              <a:off x="45004" y="70617"/>
              <a:ext cx="5332893" cy="11480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spAutoFit/>
            </a:bodyPr>
            <a:lstStyle/>
            <a:p>
              <a:pPr defTabSz="342900">
                <a:defRPr b="1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This program adds two numbers.</a:t>
              </a:r>
              <a:endParaRPr>
                <a:solidFill>
                  <a:srgbClr val="FFFFFF"/>
                </a:solidFill>
              </a:endParaRPr>
            </a:p>
            <a:p>
              <a:pPr defTabSz="342900">
                <a:defRPr b="1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Enter first number: </a:t>
              </a:r>
              <a:r>
                <a:rPr i="1">
                  <a:solidFill>
                    <a:srgbClr val="0070C0"/>
                  </a:solidFill>
                </a:rPr>
                <a:t>9</a:t>
              </a:r>
              <a:endParaRPr>
                <a:solidFill>
                  <a:srgbClr val="FFFFFF"/>
                </a:solidFill>
              </a:endParaRPr>
            </a:p>
            <a:p>
              <a:pPr defTabSz="342900">
                <a:defRPr b="1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Enter second number: </a:t>
              </a:r>
              <a:r>
                <a:rPr i="1">
                  <a:solidFill>
                    <a:srgbClr val="0070C0"/>
                  </a:solidFill>
                </a:rPr>
                <a:t>17</a:t>
              </a:r>
              <a:endParaRPr>
                <a:solidFill>
                  <a:srgbClr val="FFFFFF"/>
                </a:solidFill>
              </a:endParaRPr>
            </a:p>
            <a:p>
              <a:pPr defTabSz="342900">
                <a:defRPr b="1">
                  <a:solidFill>
                    <a:srgbClr val="FFFFFF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</a:p>
            <a:p>
              <a:pPr defTabSz="342900">
                <a:defRPr b="1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 </a:t>
              </a:r>
            </a:p>
          </p:txBody>
        </p:sp>
      </p:grpSp>
      <p:grpSp>
        <p:nvGrpSpPr>
          <p:cNvPr id="1054" name="Rectangle 9"/>
          <p:cNvGrpSpPr/>
          <p:nvPr/>
        </p:nvGrpSpPr>
        <p:grpSpPr>
          <a:xfrm>
            <a:off x="6608232" y="3083237"/>
            <a:ext cx="711205" cy="410613"/>
            <a:chOff x="0" y="0"/>
            <a:chExt cx="711203" cy="410612"/>
          </a:xfrm>
        </p:grpSpPr>
        <p:sp>
          <p:nvSpPr>
            <p:cNvPr id="1052" name="Rectangle"/>
            <p:cNvSpPr/>
            <p:nvPr/>
          </p:nvSpPr>
          <p:spPr>
            <a:xfrm>
              <a:off x="-1" y="0"/>
              <a:ext cx="711204" cy="410613"/>
            </a:xfrm>
            <a:prstGeom prst="rect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342900">
                <a:defRPr sz="12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053" name="26"/>
            <p:cNvSpPr txBox="1"/>
            <p:nvPr/>
          </p:nvSpPr>
          <p:spPr>
            <a:xfrm>
              <a:off x="48577" y="31315"/>
              <a:ext cx="614048" cy="3479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spAutoFit/>
            </a:bodyPr>
            <a:lstStyle>
              <a:lvl1pPr algn="ctr" defTabSz="342900">
                <a:defRPr b="1" sz="18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lvl1pPr>
            </a:lstStyle>
            <a:p>
              <a:pPr/>
              <a:r>
                <a:t>26</a:t>
              </a:r>
            </a:p>
          </p:txBody>
        </p:sp>
      </p:grpSp>
      <p:sp>
        <p:nvSpPr>
          <p:cNvPr id="1055" name="Rectangle 10"/>
          <p:cNvSpPr txBox="1"/>
          <p:nvPr/>
        </p:nvSpPr>
        <p:spPr>
          <a:xfrm>
            <a:off x="5706533" y="3114551"/>
            <a:ext cx="767190" cy="3479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4289" tIns="34289" rIns="34289" bIns="34289">
            <a:spAutoFit/>
          </a:bodyPr>
          <a:lstStyle>
            <a:lvl1pPr defTabSz="342900">
              <a:defRPr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pPr/>
            <a:r>
              <a:t>total</a:t>
            </a:r>
          </a:p>
        </p:txBody>
      </p:sp>
      <p:grpSp>
        <p:nvGrpSpPr>
          <p:cNvPr id="1058" name="Rectangle 1"/>
          <p:cNvGrpSpPr/>
          <p:nvPr/>
        </p:nvGrpSpPr>
        <p:grpSpPr>
          <a:xfrm>
            <a:off x="2887132" y="3088438"/>
            <a:ext cx="711204" cy="410613"/>
            <a:chOff x="0" y="0"/>
            <a:chExt cx="711203" cy="410612"/>
          </a:xfrm>
        </p:grpSpPr>
        <p:sp>
          <p:nvSpPr>
            <p:cNvPr id="1056" name="Rectangle"/>
            <p:cNvSpPr/>
            <p:nvPr/>
          </p:nvSpPr>
          <p:spPr>
            <a:xfrm>
              <a:off x="-1" y="0"/>
              <a:ext cx="711204" cy="410613"/>
            </a:xfrm>
            <a:prstGeom prst="rect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342900">
                <a:defRPr sz="12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057" name="9"/>
            <p:cNvSpPr txBox="1"/>
            <p:nvPr/>
          </p:nvSpPr>
          <p:spPr>
            <a:xfrm>
              <a:off x="48577" y="31315"/>
              <a:ext cx="614047" cy="3479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spAutoFit/>
            </a:bodyPr>
            <a:lstStyle>
              <a:lvl1pPr algn="ctr" defTabSz="342900">
                <a:defRPr b="1" sz="18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lvl1pPr>
            </a:lstStyle>
            <a:p>
              <a:pPr/>
              <a:r>
                <a:t>9</a:t>
              </a:r>
            </a:p>
          </p:txBody>
        </p:sp>
      </p:grpSp>
      <p:sp>
        <p:nvSpPr>
          <p:cNvPr id="1059" name="Rectangle 2"/>
          <p:cNvSpPr txBox="1"/>
          <p:nvPr/>
        </p:nvSpPr>
        <p:spPr>
          <a:xfrm>
            <a:off x="2112302" y="3119753"/>
            <a:ext cx="630008" cy="3479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4289" tIns="34289" rIns="34289" bIns="34289">
            <a:spAutoFit/>
          </a:bodyPr>
          <a:lstStyle>
            <a:lvl1pPr defTabSz="342900">
              <a:defRPr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pPr/>
            <a:r>
              <a:t>num1</a:t>
            </a:r>
          </a:p>
        </p:txBody>
      </p:sp>
      <p:grpSp>
        <p:nvGrpSpPr>
          <p:cNvPr id="1062" name="Rectangle 7"/>
          <p:cNvGrpSpPr/>
          <p:nvPr/>
        </p:nvGrpSpPr>
        <p:grpSpPr>
          <a:xfrm>
            <a:off x="4523381" y="3033288"/>
            <a:ext cx="881232" cy="508779"/>
            <a:chOff x="0" y="0"/>
            <a:chExt cx="881230" cy="508778"/>
          </a:xfrm>
        </p:grpSpPr>
        <p:sp>
          <p:nvSpPr>
            <p:cNvPr id="1060" name="Rectangle"/>
            <p:cNvSpPr/>
            <p:nvPr/>
          </p:nvSpPr>
          <p:spPr>
            <a:xfrm>
              <a:off x="0" y="0"/>
              <a:ext cx="881231" cy="508779"/>
            </a:xfrm>
            <a:prstGeom prst="rect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342900">
                <a:defRPr sz="12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061" name="17"/>
            <p:cNvSpPr txBox="1"/>
            <p:nvPr/>
          </p:nvSpPr>
          <p:spPr>
            <a:xfrm>
              <a:off x="60191" y="80400"/>
              <a:ext cx="760848" cy="3479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spAutoFit/>
            </a:bodyPr>
            <a:lstStyle>
              <a:lvl1pPr algn="ctr" defTabSz="342900">
                <a:defRPr b="1" sz="18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lvl1pPr>
            </a:lstStyle>
            <a:p>
              <a:pPr/>
              <a:r>
                <a:t>17</a:t>
              </a:r>
            </a:p>
          </p:txBody>
        </p:sp>
      </p:grpSp>
      <p:sp>
        <p:nvSpPr>
          <p:cNvPr id="1063" name="Rectangle 8"/>
          <p:cNvSpPr txBox="1"/>
          <p:nvPr/>
        </p:nvSpPr>
        <p:spPr>
          <a:xfrm>
            <a:off x="3909417" y="3114551"/>
            <a:ext cx="630008" cy="3479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4289" tIns="34289" rIns="34289" bIns="34289">
            <a:spAutoFit/>
          </a:bodyPr>
          <a:lstStyle>
            <a:lvl1pPr defTabSz="342900">
              <a:defRPr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pPr/>
            <a:r>
              <a:t>num2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7" name="Rectangle 2"/>
          <p:cNvGrpSpPr/>
          <p:nvPr/>
        </p:nvGrpSpPr>
        <p:grpSpPr>
          <a:xfrm>
            <a:off x="1143000" y="-18115"/>
            <a:ext cx="6858000" cy="559793"/>
            <a:chOff x="0" y="0"/>
            <a:chExt cx="6858000" cy="559791"/>
          </a:xfrm>
        </p:grpSpPr>
        <p:sp>
          <p:nvSpPr>
            <p:cNvPr id="1065" name="Rectangle"/>
            <p:cNvSpPr/>
            <p:nvPr/>
          </p:nvSpPr>
          <p:spPr>
            <a:xfrm>
              <a:off x="0" y="-1"/>
              <a:ext cx="6858000" cy="559793"/>
            </a:xfrm>
            <a:prstGeom prst="rect">
              <a:avLst/>
            </a:prstGeom>
            <a:solidFill>
              <a:srgbClr val="C3D69B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342900">
                <a:defRPr sz="32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066" name="Recall, Our Program"/>
            <p:cNvSpPr txBox="1"/>
            <p:nvPr/>
          </p:nvSpPr>
          <p:spPr>
            <a:xfrm>
              <a:off x="34288" y="-1"/>
              <a:ext cx="6789422" cy="5597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normAutofit fontScale="100000" lnSpcReduction="0"/>
            </a:bodyPr>
            <a:lstStyle>
              <a:lvl1pPr algn="ctr" defTabSz="342900">
                <a:defRPr b="1" sz="3000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pPr/>
              <a:r>
                <a:t>Recall, Our Program</a:t>
              </a:r>
            </a:p>
          </p:txBody>
        </p:sp>
      </p:grpSp>
      <p:sp>
        <p:nvSpPr>
          <p:cNvPr id="1068" name="Rectangle 1"/>
          <p:cNvSpPr/>
          <p:nvPr/>
        </p:nvSpPr>
        <p:spPr>
          <a:xfrm>
            <a:off x="1516524" y="543826"/>
            <a:ext cx="6288751" cy="2329179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89" tIns="34289" rIns="34289" bIns="34289" anchor="ctr">
            <a:spAutoFit/>
          </a:bodyPr>
          <a:lstStyle/>
          <a:p>
            <a:pPr defTabSz="685800">
              <a:defRPr b="1" sz="1800">
                <a:solidFill>
                  <a:srgbClr val="00008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def </a:t>
            </a:r>
            <a:r>
              <a:rPr b="0">
                <a:solidFill>
                  <a:srgbClr val="000000"/>
                </a:solidFill>
              </a:rPr>
              <a:t>main():</a:t>
            </a:r>
            <a:br>
              <a:rPr b="0">
                <a:solidFill>
                  <a:srgbClr val="000000"/>
                </a:solidFill>
              </a:rPr>
            </a:br>
            <a:r>
              <a:rPr b="0">
                <a:solidFill>
                  <a:srgbClr val="000000"/>
                </a:solidFill>
              </a:rPr>
              <a:t>    </a:t>
            </a:r>
            <a:r>
              <a:rPr b="0"/>
              <a:t>print</a:t>
            </a:r>
            <a:r>
              <a:rPr b="0">
                <a:solidFill>
                  <a:srgbClr val="000000"/>
                </a:solidFill>
              </a:rPr>
              <a:t>(</a:t>
            </a:r>
            <a:r>
              <a:rPr>
                <a:solidFill>
                  <a:srgbClr val="008080"/>
                </a:solidFill>
              </a:rPr>
              <a:t>"This program adds two numbers."</a:t>
            </a:r>
            <a:r>
              <a:rPr b="0">
                <a:solidFill>
                  <a:srgbClr val="000000"/>
                </a:solidFill>
              </a:rPr>
              <a:t>)</a:t>
            </a:r>
            <a:br>
              <a:rPr b="0">
                <a:solidFill>
                  <a:srgbClr val="000000"/>
                </a:solidFill>
              </a:rPr>
            </a:br>
            <a:r>
              <a:rPr b="0">
                <a:solidFill>
                  <a:srgbClr val="000000"/>
                </a:solidFill>
              </a:rPr>
              <a:t>    num1 = </a:t>
            </a:r>
            <a:r>
              <a:rPr b="0"/>
              <a:t>input</a:t>
            </a:r>
            <a:r>
              <a:rPr b="0">
                <a:solidFill>
                  <a:srgbClr val="000000"/>
                </a:solidFill>
              </a:rPr>
              <a:t>(</a:t>
            </a:r>
            <a:r>
              <a:rPr>
                <a:solidFill>
                  <a:srgbClr val="008080"/>
                </a:solidFill>
              </a:rPr>
              <a:t>"Enter first number: "</a:t>
            </a:r>
            <a:r>
              <a:rPr b="0">
                <a:solidFill>
                  <a:srgbClr val="000000"/>
                </a:solidFill>
              </a:rPr>
              <a:t>)</a:t>
            </a:r>
            <a:br>
              <a:rPr b="0">
                <a:solidFill>
                  <a:srgbClr val="000000"/>
                </a:solidFill>
              </a:rPr>
            </a:br>
            <a:r>
              <a:rPr b="0">
                <a:solidFill>
                  <a:srgbClr val="000000"/>
                </a:solidFill>
              </a:rPr>
              <a:t>    num1 = </a:t>
            </a:r>
            <a:r>
              <a:rPr b="0"/>
              <a:t>int</a:t>
            </a:r>
            <a:r>
              <a:rPr b="0">
                <a:solidFill>
                  <a:srgbClr val="000000"/>
                </a:solidFill>
              </a:rPr>
              <a:t>(num1)</a:t>
            </a:r>
            <a:br>
              <a:rPr b="0">
                <a:solidFill>
                  <a:srgbClr val="000000"/>
                </a:solidFill>
              </a:rPr>
            </a:br>
            <a:r>
              <a:rPr b="0">
                <a:solidFill>
                  <a:srgbClr val="000000"/>
                </a:solidFill>
              </a:rPr>
              <a:t>    num2 = </a:t>
            </a:r>
            <a:r>
              <a:rPr b="0"/>
              <a:t>input</a:t>
            </a:r>
            <a:r>
              <a:rPr b="0">
                <a:solidFill>
                  <a:srgbClr val="000000"/>
                </a:solidFill>
              </a:rPr>
              <a:t>(</a:t>
            </a:r>
            <a:r>
              <a:rPr>
                <a:solidFill>
                  <a:srgbClr val="008080"/>
                </a:solidFill>
              </a:rPr>
              <a:t>"Enter second number: "</a:t>
            </a:r>
            <a:r>
              <a:rPr b="0">
                <a:solidFill>
                  <a:srgbClr val="000000"/>
                </a:solidFill>
              </a:rPr>
              <a:t>)</a:t>
            </a:r>
            <a:br>
              <a:rPr b="0">
                <a:solidFill>
                  <a:srgbClr val="000000"/>
                </a:solidFill>
              </a:rPr>
            </a:br>
            <a:r>
              <a:rPr b="0">
                <a:solidFill>
                  <a:srgbClr val="000000"/>
                </a:solidFill>
              </a:rPr>
              <a:t>    num2 = </a:t>
            </a:r>
            <a:r>
              <a:rPr b="0"/>
              <a:t>int</a:t>
            </a:r>
            <a:r>
              <a:rPr b="0">
                <a:solidFill>
                  <a:srgbClr val="000000"/>
                </a:solidFill>
              </a:rPr>
              <a:t>(num2)</a:t>
            </a:r>
            <a:br>
              <a:rPr b="0">
                <a:solidFill>
                  <a:srgbClr val="000000"/>
                </a:solidFill>
              </a:rPr>
            </a:br>
            <a:r>
              <a:rPr b="0">
                <a:solidFill>
                  <a:srgbClr val="000000"/>
                </a:solidFill>
              </a:rPr>
              <a:t>    total = num1 + num2</a:t>
            </a:r>
            <a:br>
              <a:rPr b="0">
                <a:solidFill>
                  <a:srgbClr val="000000"/>
                </a:solidFill>
              </a:rPr>
            </a:br>
            <a:r>
              <a:rPr b="0">
                <a:solidFill>
                  <a:srgbClr val="000000"/>
                </a:solidFill>
              </a:rPr>
              <a:t>    </a:t>
            </a:r>
            <a:r>
              <a:rPr b="0"/>
              <a:t>print</a:t>
            </a:r>
            <a:r>
              <a:rPr b="0">
                <a:solidFill>
                  <a:srgbClr val="000000"/>
                </a:solidFill>
              </a:rPr>
              <a:t>(</a:t>
            </a:r>
            <a:r>
              <a:rPr>
                <a:solidFill>
                  <a:srgbClr val="008080"/>
                </a:solidFill>
              </a:rPr>
              <a:t>"The total is " </a:t>
            </a:r>
            <a:r>
              <a:rPr b="0">
                <a:solidFill>
                  <a:srgbClr val="000000"/>
                </a:solidFill>
              </a:rPr>
              <a:t>+ </a:t>
            </a:r>
            <a:r>
              <a:rPr b="0"/>
              <a:t>str</a:t>
            </a:r>
            <a:r>
              <a:rPr b="0">
                <a:solidFill>
                  <a:srgbClr val="000000"/>
                </a:solidFill>
              </a:rPr>
              <a:t>(total) + </a:t>
            </a:r>
            <a:r>
              <a:rPr>
                <a:solidFill>
                  <a:srgbClr val="008080"/>
                </a:solidFill>
              </a:rPr>
              <a:t>“."</a:t>
            </a:r>
            <a:r>
              <a:rPr b="0">
                <a:solidFill>
                  <a:srgbClr val="000000"/>
                </a:solidFill>
              </a:rPr>
              <a:t>)</a:t>
            </a:r>
          </a:p>
        </p:txBody>
      </p:sp>
      <p:sp>
        <p:nvSpPr>
          <p:cNvPr id="1069" name="Rectangle: Rounded Corners 4"/>
          <p:cNvSpPr/>
          <p:nvPr/>
        </p:nvSpPr>
        <p:spPr>
          <a:xfrm>
            <a:off x="2019299" y="2526652"/>
            <a:ext cx="5697986" cy="318795"/>
          </a:xfrm>
          <a:prstGeom prst="roundRect">
            <a:avLst>
              <a:gd name="adj" fmla="val 16667"/>
            </a:avLst>
          </a:prstGeom>
          <a:ln w="25400">
            <a:solidFill>
              <a:srgbClr val="FF0000"/>
            </a:solidFill>
          </a:ln>
        </p:spPr>
        <p:txBody>
          <a:bodyPr lIns="45718" tIns="45718" rIns="45718" bIns="45718" anchor="ctr"/>
          <a:lstStyle/>
          <a:p>
            <a:pPr algn="ctr" defTabSz="342900">
              <a:defRPr sz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grpSp>
        <p:nvGrpSpPr>
          <p:cNvPr id="1072" name="Rectangle 6"/>
          <p:cNvGrpSpPr/>
          <p:nvPr/>
        </p:nvGrpSpPr>
        <p:grpSpPr>
          <a:xfrm>
            <a:off x="1785474" y="3536682"/>
            <a:ext cx="5422903" cy="1289317"/>
            <a:chOff x="0" y="0"/>
            <a:chExt cx="5422901" cy="1289315"/>
          </a:xfrm>
        </p:grpSpPr>
        <p:sp>
          <p:nvSpPr>
            <p:cNvPr id="1070" name="Rectangle"/>
            <p:cNvSpPr/>
            <p:nvPr/>
          </p:nvSpPr>
          <p:spPr>
            <a:xfrm>
              <a:off x="0" y="0"/>
              <a:ext cx="5422903" cy="1289317"/>
            </a:xfrm>
            <a:prstGeom prst="rect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defTabSz="342900">
                <a:defRPr sz="12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071" name="This program adds two numbers.…"/>
            <p:cNvSpPr txBox="1"/>
            <p:nvPr/>
          </p:nvSpPr>
          <p:spPr>
            <a:xfrm>
              <a:off x="45004" y="70617"/>
              <a:ext cx="5332893" cy="11480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spAutoFit/>
            </a:bodyPr>
            <a:lstStyle/>
            <a:p>
              <a:pPr defTabSz="342900">
                <a:defRPr b="1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This program adds two numbers.</a:t>
              </a:r>
              <a:endParaRPr>
                <a:solidFill>
                  <a:srgbClr val="FFFFFF"/>
                </a:solidFill>
              </a:endParaRPr>
            </a:p>
            <a:p>
              <a:pPr defTabSz="342900">
                <a:defRPr b="1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Enter first number: </a:t>
              </a:r>
              <a:r>
                <a:rPr i="1">
                  <a:solidFill>
                    <a:srgbClr val="0070C0"/>
                  </a:solidFill>
                </a:rPr>
                <a:t>9</a:t>
              </a:r>
              <a:endParaRPr>
                <a:solidFill>
                  <a:srgbClr val="FFFFFF"/>
                </a:solidFill>
              </a:endParaRPr>
            </a:p>
            <a:p>
              <a:pPr defTabSz="342900">
                <a:defRPr b="1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Enter second number: </a:t>
              </a:r>
              <a:r>
                <a:rPr i="1">
                  <a:solidFill>
                    <a:srgbClr val="0070C0"/>
                  </a:solidFill>
                </a:rPr>
                <a:t>17</a:t>
              </a:r>
              <a:endParaRPr>
                <a:solidFill>
                  <a:srgbClr val="FFFFFF"/>
                </a:solidFill>
              </a:endParaRPr>
            </a:p>
            <a:p>
              <a:pPr defTabSz="342900">
                <a:defRPr b="1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The total is 26.</a:t>
              </a:r>
              <a:endParaRPr>
                <a:solidFill>
                  <a:srgbClr val="FFFFFF"/>
                </a:solidFill>
              </a:endParaRPr>
            </a:p>
            <a:p>
              <a:pPr defTabSz="342900">
                <a:defRPr b="1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 </a:t>
              </a:r>
            </a:p>
          </p:txBody>
        </p:sp>
      </p:grpSp>
      <p:grpSp>
        <p:nvGrpSpPr>
          <p:cNvPr id="1075" name="Rectangle 9"/>
          <p:cNvGrpSpPr/>
          <p:nvPr/>
        </p:nvGrpSpPr>
        <p:grpSpPr>
          <a:xfrm>
            <a:off x="6608232" y="3083237"/>
            <a:ext cx="711205" cy="410613"/>
            <a:chOff x="0" y="0"/>
            <a:chExt cx="711203" cy="410612"/>
          </a:xfrm>
        </p:grpSpPr>
        <p:sp>
          <p:nvSpPr>
            <p:cNvPr id="1073" name="Rectangle"/>
            <p:cNvSpPr/>
            <p:nvPr/>
          </p:nvSpPr>
          <p:spPr>
            <a:xfrm>
              <a:off x="-1" y="0"/>
              <a:ext cx="711204" cy="410613"/>
            </a:xfrm>
            <a:prstGeom prst="rect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342900">
                <a:defRPr sz="12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074" name="26"/>
            <p:cNvSpPr txBox="1"/>
            <p:nvPr/>
          </p:nvSpPr>
          <p:spPr>
            <a:xfrm>
              <a:off x="48577" y="31315"/>
              <a:ext cx="614048" cy="3479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spAutoFit/>
            </a:bodyPr>
            <a:lstStyle>
              <a:lvl1pPr algn="ctr" defTabSz="342900">
                <a:defRPr b="1" sz="18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lvl1pPr>
            </a:lstStyle>
            <a:p>
              <a:pPr/>
              <a:r>
                <a:t>26</a:t>
              </a:r>
            </a:p>
          </p:txBody>
        </p:sp>
      </p:grpSp>
      <p:sp>
        <p:nvSpPr>
          <p:cNvPr id="1076" name="Rectangle 10"/>
          <p:cNvSpPr txBox="1"/>
          <p:nvPr/>
        </p:nvSpPr>
        <p:spPr>
          <a:xfrm>
            <a:off x="5706533" y="3114551"/>
            <a:ext cx="767190" cy="3479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4289" tIns="34289" rIns="34289" bIns="34289">
            <a:spAutoFit/>
          </a:bodyPr>
          <a:lstStyle>
            <a:lvl1pPr defTabSz="342900">
              <a:defRPr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pPr/>
            <a:r>
              <a:t>total</a:t>
            </a:r>
          </a:p>
        </p:txBody>
      </p:sp>
      <p:grpSp>
        <p:nvGrpSpPr>
          <p:cNvPr id="1079" name="Rectangle 1"/>
          <p:cNvGrpSpPr/>
          <p:nvPr/>
        </p:nvGrpSpPr>
        <p:grpSpPr>
          <a:xfrm>
            <a:off x="2887132" y="3088438"/>
            <a:ext cx="711204" cy="410613"/>
            <a:chOff x="0" y="0"/>
            <a:chExt cx="711203" cy="410612"/>
          </a:xfrm>
        </p:grpSpPr>
        <p:sp>
          <p:nvSpPr>
            <p:cNvPr id="1077" name="Rectangle"/>
            <p:cNvSpPr/>
            <p:nvPr/>
          </p:nvSpPr>
          <p:spPr>
            <a:xfrm>
              <a:off x="-1" y="0"/>
              <a:ext cx="711204" cy="410613"/>
            </a:xfrm>
            <a:prstGeom prst="rect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342900">
                <a:defRPr sz="12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078" name="9"/>
            <p:cNvSpPr txBox="1"/>
            <p:nvPr/>
          </p:nvSpPr>
          <p:spPr>
            <a:xfrm>
              <a:off x="48577" y="31315"/>
              <a:ext cx="614047" cy="3479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spAutoFit/>
            </a:bodyPr>
            <a:lstStyle>
              <a:lvl1pPr algn="ctr" defTabSz="342900">
                <a:defRPr b="1" sz="18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lvl1pPr>
            </a:lstStyle>
            <a:p>
              <a:pPr/>
              <a:r>
                <a:t>9</a:t>
              </a:r>
            </a:p>
          </p:txBody>
        </p:sp>
      </p:grpSp>
      <p:sp>
        <p:nvSpPr>
          <p:cNvPr id="1080" name="Rectangle 2"/>
          <p:cNvSpPr txBox="1"/>
          <p:nvPr/>
        </p:nvSpPr>
        <p:spPr>
          <a:xfrm>
            <a:off x="2112302" y="3119753"/>
            <a:ext cx="630008" cy="3479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4289" tIns="34289" rIns="34289" bIns="34289">
            <a:spAutoFit/>
          </a:bodyPr>
          <a:lstStyle>
            <a:lvl1pPr defTabSz="342900">
              <a:defRPr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pPr/>
            <a:r>
              <a:t>num1</a:t>
            </a:r>
          </a:p>
        </p:txBody>
      </p:sp>
      <p:grpSp>
        <p:nvGrpSpPr>
          <p:cNvPr id="1083" name="Rectangle 7"/>
          <p:cNvGrpSpPr/>
          <p:nvPr/>
        </p:nvGrpSpPr>
        <p:grpSpPr>
          <a:xfrm>
            <a:off x="4523381" y="3033288"/>
            <a:ext cx="881232" cy="508779"/>
            <a:chOff x="0" y="0"/>
            <a:chExt cx="881230" cy="508778"/>
          </a:xfrm>
        </p:grpSpPr>
        <p:sp>
          <p:nvSpPr>
            <p:cNvPr id="1081" name="Rectangle"/>
            <p:cNvSpPr/>
            <p:nvPr/>
          </p:nvSpPr>
          <p:spPr>
            <a:xfrm>
              <a:off x="0" y="0"/>
              <a:ext cx="881231" cy="508779"/>
            </a:xfrm>
            <a:prstGeom prst="rect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342900">
                <a:defRPr sz="12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082" name="17"/>
            <p:cNvSpPr txBox="1"/>
            <p:nvPr/>
          </p:nvSpPr>
          <p:spPr>
            <a:xfrm>
              <a:off x="60191" y="80400"/>
              <a:ext cx="760848" cy="3479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spAutoFit/>
            </a:bodyPr>
            <a:lstStyle>
              <a:lvl1pPr algn="ctr" defTabSz="342900">
                <a:defRPr b="1" sz="18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lvl1pPr>
            </a:lstStyle>
            <a:p>
              <a:pPr/>
              <a:r>
                <a:t>17</a:t>
              </a:r>
            </a:p>
          </p:txBody>
        </p:sp>
      </p:grpSp>
      <p:sp>
        <p:nvSpPr>
          <p:cNvPr id="1084" name="Rectangle 8"/>
          <p:cNvSpPr txBox="1"/>
          <p:nvPr/>
        </p:nvSpPr>
        <p:spPr>
          <a:xfrm>
            <a:off x="3909417" y="3114551"/>
            <a:ext cx="630008" cy="3479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4289" tIns="34289" rIns="34289" bIns="34289">
            <a:spAutoFit/>
          </a:bodyPr>
          <a:lstStyle>
            <a:lvl1pPr defTabSz="342900">
              <a:defRPr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pPr/>
            <a:r>
              <a:t>num2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8" name="Rectangle 2"/>
          <p:cNvGrpSpPr/>
          <p:nvPr/>
        </p:nvGrpSpPr>
        <p:grpSpPr>
          <a:xfrm>
            <a:off x="1143000" y="-18115"/>
            <a:ext cx="6858000" cy="559793"/>
            <a:chOff x="0" y="0"/>
            <a:chExt cx="6858000" cy="559791"/>
          </a:xfrm>
        </p:grpSpPr>
        <p:sp>
          <p:nvSpPr>
            <p:cNvPr id="1086" name="Rectangle"/>
            <p:cNvSpPr/>
            <p:nvPr/>
          </p:nvSpPr>
          <p:spPr>
            <a:xfrm>
              <a:off x="0" y="-1"/>
              <a:ext cx="6858000" cy="559793"/>
            </a:xfrm>
            <a:prstGeom prst="rect">
              <a:avLst/>
            </a:prstGeom>
            <a:solidFill>
              <a:srgbClr val="C3D69B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342900">
                <a:defRPr b="1" sz="30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</a:p>
          </p:txBody>
        </p:sp>
        <p:sp>
          <p:nvSpPr>
            <p:cNvPr id="1087" name="What's Going on With print"/>
            <p:cNvSpPr txBox="1"/>
            <p:nvPr/>
          </p:nvSpPr>
          <p:spPr>
            <a:xfrm>
              <a:off x="34288" y="-1"/>
              <a:ext cx="6789422" cy="5597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normAutofit fontScale="100000" lnSpcReduction="0"/>
            </a:bodyPr>
            <a:lstStyle/>
            <a:p>
              <a:pPr algn="ctr" defTabSz="342900">
                <a:defRPr b="1" sz="3000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pPr>
              <a:r>
                <a:t>What's Going on With </a:t>
              </a:r>
              <a:r>
                <a:rPr>
                  <a:latin typeface="Courier"/>
                  <a:ea typeface="Courier"/>
                  <a:cs typeface="Courier"/>
                  <a:sym typeface="Courier"/>
                </a:rPr>
                <a:t>print</a:t>
              </a:r>
            </a:p>
          </p:txBody>
        </p:sp>
      </p:grpSp>
      <p:sp>
        <p:nvSpPr>
          <p:cNvPr id="1089" name="Content Placeholder 2"/>
          <p:cNvSpPr txBox="1"/>
          <p:nvPr>
            <p:ph type="body" idx="1"/>
          </p:nvPr>
        </p:nvSpPr>
        <p:spPr>
          <a:xfrm>
            <a:off x="1485900" y="812798"/>
            <a:ext cx="6413500" cy="4178300"/>
          </a:xfrm>
          <a:prstGeom prst="rect">
            <a:avLst/>
          </a:prstGeom>
        </p:spPr>
        <p:txBody>
          <a:bodyPr/>
          <a:lstStyle/>
          <a:p>
            <a:pPr marL="242478" indent="-242478" defTabSz="339470">
              <a:spcBef>
                <a:spcPts val="400"/>
              </a:spcBef>
              <a:defRPr sz="1900"/>
            </a:pPr>
            <a:r>
              <a:t>Adding strings in </a:t>
            </a:r>
            <a:r>
              <a:rPr b="1">
                <a:latin typeface="Courier"/>
                <a:ea typeface="Courier"/>
                <a:cs typeface="Courier"/>
                <a:sym typeface="Courier"/>
              </a:rPr>
              <a:t>print</a:t>
            </a:r>
            <a:r>
              <a:t> command</a:t>
            </a:r>
            <a:endParaRPr b="1"/>
          </a:p>
          <a:p>
            <a:pPr lvl="1" marL="0" indent="452627" defTabSz="339470">
              <a:spcBef>
                <a:spcPts val="400"/>
              </a:spcBef>
              <a:buSzTx/>
              <a:buNone/>
              <a:defRPr b="1" sz="1700">
                <a:latin typeface="Courier"/>
                <a:ea typeface="Courier"/>
                <a:cs typeface="Courier"/>
                <a:sym typeface="Courier"/>
              </a:defRPr>
            </a:pPr>
            <a:r>
              <a:t>	</a:t>
            </a:r>
            <a:r>
              <a:rPr b="0">
                <a:solidFill>
                  <a:srgbClr val="000080"/>
                </a:solidFill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b="0"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"The total is " </a:t>
            </a:r>
            <a:r>
              <a:rPr b="0">
                <a:latin typeface="Consolas"/>
                <a:ea typeface="Consolas"/>
                <a:cs typeface="Consolas"/>
                <a:sym typeface="Consolas"/>
              </a:rPr>
              <a:t>+ </a:t>
            </a:r>
            <a:r>
              <a:rPr b="0">
                <a:solidFill>
                  <a:srgbClr val="000080"/>
                </a:solidFill>
                <a:latin typeface="Consolas"/>
                <a:ea typeface="Consolas"/>
                <a:cs typeface="Consolas"/>
                <a:sym typeface="Consolas"/>
              </a:rPr>
              <a:t>str</a:t>
            </a:r>
            <a:r>
              <a:rPr b="0">
                <a:latin typeface="Consolas"/>
                <a:ea typeface="Consolas"/>
                <a:cs typeface="Consolas"/>
                <a:sym typeface="Consolas"/>
              </a:rPr>
              <a:t>(total) + </a:t>
            </a:r>
            <a:r>
              <a:rPr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"."</a:t>
            </a:r>
            <a:r>
              <a:rPr b="0"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marL="242478" indent="-242478" defTabSz="339470">
              <a:spcBef>
                <a:spcPts val="400"/>
              </a:spcBef>
              <a:defRPr sz="1900"/>
            </a:pPr>
            <a:r>
              <a:t>The </a:t>
            </a:r>
            <a:r>
              <a:rPr b="1">
                <a:latin typeface="Courier"/>
                <a:ea typeface="Courier"/>
                <a:cs typeface="Courier"/>
                <a:sym typeface="Courier"/>
              </a:rPr>
              <a:t>+</a:t>
            </a:r>
            <a:r>
              <a:t> operator </a:t>
            </a:r>
            <a:r>
              <a:rPr u="sng"/>
              <a:t>concatenates</a:t>
            </a:r>
            <a:r>
              <a:t> strings together</a:t>
            </a:r>
          </a:p>
          <a:p>
            <a:pPr lvl="1" marL="0" indent="452627" defTabSz="339470">
              <a:spcBef>
                <a:spcPts val="400"/>
              </a:spcBef>
              <a:buSzTx/>
              <a:buNone/>
              <a:defRPr b="1" sz="1700">
                <a:latin typeface="Courier"/>
                <a:ea typeface="Courier"/>
                <a:cs typeface="Courier"/>
                <a:sym typeface="Courier"/>
              </a:defRPr>
            </a:pPr>
            <a:r>
              <a:t>	str1 = "hi"				</a:t>
            </a:r>
            <a:endParaRPr sz="1900"/>
          </a:p>
          <a:p>
            <a:pPr lvl="1" marL="0" indent="452627" defTabSz="339470">
              <a:spcBef>
                <a:spcPts val="400"/>
              </a:spcBef>
              <a:buSzTx/>
              <a:buNone/>
              <a:defRPr b="1" sz="1700">
                <a:latin typeface="Courier"/>
                <a:ea typeface="Courier"/>
                <a:cs typeface="Courier"/>
                <a:sym typeface="Courier"/>
              </a:defRPr>
            </a:pPr>
            <a:r>
              <a:t>	str2 = " "</a:t>
            </a:r>
            <a:endParaRPr sz="1900"/>
          </a:p>
          <a:p>
            <a:pPr lvl="1" marL="0" indent="452627" defTabSz="339470">
              <a:spcBef>
                <a:spcPts val="400"/>
              </a:spcBef>
              <a:buSzTx/>
              <a:buNone/>
              <a:defRPr b="1" sz="1700">
                <a:latin typeface="Courier"/>
                <a:ea typeface="Courier"/>
                <a:cs typeface="Courier"/>
                <a:sym typeface="Courier"/>
              </a:defRPr>
            </a:pPr>
            <a:r>
              <a:t>	str3 = "there"</a:t>
            </a:r>
            <a:endParaRPr sz="1900"/>
          </a:p>
          <a:p>
            <a:pPr lvl="1" marL="0" indent="452627" defTabSz="339470">
              <a:spcBef>
                <a:spcPts val="400"/>
              </a:spcBef>
              <a:buSzTx/>
              <a:buNone/>
              <a:defRPr b="1" sz="1700">
                <a:latin typeface="Courier"/>
                <a:ea typeface="Courier"/>
                <a:cs typeface="Courier"/>
                <a:sym typeface="Courier"/>
              </a:defRPr>
            </a:pPr>
            <a:r>
              <a:t>	str4 = str1 + str2 + str3</a:t>
            </a:r>
            <a:endParaRPr sz="1900"/>
          </a:p>
          <a:p>
            <a:pPr marL="242478" indent="-242478" defTabSz="339470">
              <a:spcBef>
                <a:spcPts val="400"/>
              </a:spcBef>
              <a:defRPr b="1" sz="1900">
                <a:latin typeface="Courier"/>
                <a:ea typeface="Courier"/>
                <a:cs typeface="Courier"/>
                <a:sym typeface="Courier"/>
              </a:defRPr>
            </a:pPr>
            <a:r>
              <a:t>total</a:t>
            </a:r>
            <a:r>
              <a:rPr b="0">
                <a:latin typeface="Calibri"/>
                <a:ea typeface="Calibri"/>
                <a:cs typeface="Calibri"/>
                <a:sym typeface="Calibri"/>
              </a:rPr>
              <a:t> is integer, so we need to create a </a:t>
            </a:r>
            <a:r>
              <a:rPr b="0" u="sng">
                <a:latin typeface="Calibri"/>
                <a:ea typeface="Calibri"/>
                <a:cs typeface="Calibri"/>
                <a:sym typeface="Calibri"/>
              </a:rPr>
              <a:t>string</a:t>
            </a:r>
            <a:r>
              <a:rPr b="0">
                <a:latin typeface="Calibri"/>
                <a:ea typeface="Calibri"/>
                <a:cs typeface="Calibri"/>
                <a:sym typeface="Calibri"/>
              </a:rPr>
              <a:t> version</a:t>
            </a:r>
          </a:p>
          <a:p>
            <a:pPr lvl="1" marL="0" indent="452627" defTabSz="339470">
              <a:spcBef>
                <a:spcPts val="400"/>
              </a:spcBef>
              <a:buSzTx/>
              <a:buNone/>
              <a:defRPr sz="1700">
                <a:latin typeface="Consolas"/>
                <a:ea typeface="Consolas"/>
                <a:cs typeface="Consolas"/>
                <a:sym typeface="Consolas"/>
              </a:defRPr>
            </a:pPr>
            <a:r>
              <a:t> 	str(total)</a:t>
            </a:r>
            <a:endParaRPr b="1" sz="1300">
              <a:latin typeface="Courier"/>
              <a:ea typeface="Courier"/>
              <a:cs typeface="Courier"/>
              <a:sym typeface="Courier"/>
            </a:endParaRPr>
          </a:p>
          <a:p>
            <a:pPr lvl="1" marL="664797" indent="-212169" defTabSz="339470">
              <a:spcBef>
                <a:spcPts val="400"/>
              </a:spcBef>
              <a:defRPr sz="1700"/>
            </a:pPr>
            <a:r>
              <a:t>String version of </a:t>
            </a:r>
            <a:r>
              <a:rPr b="1">
                <a:latin typeface="Courier"/>
                <a:ea typeface="Courier"/>
                <a:cs typeface="Courier"/>
                <a:sym typeface="Courier"/>
              </a:rPr>
              <a:t>total</a:t>
            </a:r>
            <a:r>
              <a:t> is a new value that is concatenated to produce final string that is printed</a:t>
            </a:r>
            <a:endParaRPr sz="1900"/>
          </a:p>
          <a:p>
            <a:pPr lvl="1" marL="664797" indent="-212169" defTabSz="339470">
              <a:spcBef>
                <a:spcPts val="400"/>
              </a:spcBef>
              <a:defRPr sz="1700"/>
            </a:pPr>
            <a:r>
              <a:t>Original variable </a:t>
            </a:r>
            <a:r>
              <a:rPr b="1">
                <a:latin typeface="Courier"/>
                <a:ea typeface="Courier"/>
                <a:cs typeface="Courier"/>
                <a:sym typeface="Courier"/>
              </a:rPr>
              <a:t>total</a:t>
            </a:r>
            <a:r>
              <a:t> is still an </a:t>
            </a:r>
            <a:r>
              <a:rPr b="1"/>
              <a:t>int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8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0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0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08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108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108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108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108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108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108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3" fill="hold"/>
                                        <p:tgtEl>
                                          <p:spTgt spid="108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7" fill="hold"/>
                                        <p:tgtEl>
                                          <p:spTgt spid="108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1089" grpId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3" name="Rectangle 2"/>
          <p:cNvGrpSpPr/>
          <p:nvPr/>
        </p:nvGrpSpPr>
        <p:grpSpPr>
          <a:xfrm>
            <a:off x="1143000" y="-18115"/>
            <a:ext cx="6858000" cy="559793"/>
            <a:chOff x="0" y="0"/>
            <a:chExt cx="6858000" cy="559791"/>
          </a:xfrm>
        </p:grpSpPr>
        <p:sp>
          <p:nvSpPr>
            <p:cNvPr id="1091" name="Rectangle"/>
            <p:cNvSpPr/>
            <p:nvPr/>
          </p:nvSpPr>
          <p:spPr>
            <a:xfrm>
              <a:off x="0" y="-1"/>
              <a:ext cx="6858000" cy="559793"/>
            </a:xfrm>
            <a:prstGeom prst="rect">
              <a:avLst/>
            </a:prstGeom>
            <a:solidFill>
              <a:srgbClr val="C3D69B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342900">
                <a:defRPr sz="32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092" name="Recall, Our Program"/>
            <p:cNvSpPr txBox="1"/>
            <p:nvPr/>
          </p:nvSpPr>
          <p:spPr>
            <a:xfrm>
              <a:off x="34288" y="-1"/>
              <a:ext cx="6789422" cy="5597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normAutofit fontScale="100000" lnSpcReduction="0"/>
            </a:bodyPr>
            <a:lstStyle>
              <a:lvl1pPr algn="ctr" defTabSz="342900">
                <a:defRPr b="1" sz="3000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pPr/>
              <a:r>
                <a:t>Recall, Our Program</a:t>
              </a:r>
            </a:p>
          </p:txBody>
        </p:sp>
      </p:grpSp>
      <p:sp>
        <p:nvSpPr>
          <p:cNvPr id="1094" name="Rectangle 1"/>
          <p:cNvSpPr/>
          <p:nvPr/>
        </p:nvSpPr>
        <p:spPr>
          <a:xfrm>
            <a:off x="1516524" y="429524"/>
            <a:ext cx="6110952" cy="2608579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89" tIns="34289" rIns="34289" bIns="34289" anchor="ctr">
            <a:spAutoFit/>
          </a:bodyPr>
          <a:lstStyle/>
          <a:p>
            <a:pPr defTabSz="685800">
              <a:defRPr b="1" sz="1800">
                <a:solidFill>
                  <a:srgbClr val="00008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def </a:t>
            </a:r>
            <a:r>
              <a:rPr b="0">
                <a:solidFill>
                  <a:srgbClr val="000000"/>
                </a:solidFill>
              </a:rPr>
              <a:t>main():</a:t>
            </a:r>
            <a:br>
              <a:rPr b="0">
                <a:solidFill>
                  <a:srgbClr val="000000"/>
                </a:solidFill>
              </a:rPr>
            </a:br>
            <a:r>
              <a:rPr b="0">
                <a:solidFill>
                  <a:srgbClr val="000000"/>
                </a:solidFill>
              </a:rPr>
              <a:t>    </a:t>
            </a:r>
            <a:r>
              <a:rPr b="0"/>
              <a:t>print</a:t>
            </a:r>
            <a:r>
              <a:rPr b="0">
                <a:solidFill>
                  <a:srgbClr val="000000"/>
                </a:solidFill>
              </a:rPr>
              <a:t>(</a:t>
            </a:r>
            <a:r>
              <a:rPr>
                <a:solidFill>
                  <a:srgbClr val="008080"/>
                </a:solidFill>
              </a:rPr>
              <a:t>"This program adds two numbers."</a:t>
            </a:r>
            <a:r>
              <a:rPr b="0">
                <a:solidFill>
                  <a:srgbClr val="000000"/>
                </a:solidFill>
              </a:rPr>
              <a:t>)</a:t>
            </a:r>
            <a:br>
              <a:rPr b="0">
                <a:solidFill>
                  <a:srgbClr val="000000"/>
                </a:solidFill>
              </a:rPr>
            </a:br>
            <a:r>
              <a:rPr b="0">
                <a:solidFill>
                  <a:srgbClr val="000000"/>
                </a:solidFill>
              </a:rPr>
              <a:t>    num1 = </a:t>
            </a:r>
            <a:r>
              <a:rPr b="0"/>
              <a:t>input</a:t>
            </a:r>
            <a:r>
              <a:rPr b="0">
                <a:solidFill>
                  <a:srgbClr val="000000"/>
                </a:solidFill>
              </a:rPr>
              <a:t>(</a:t>
            </a:r>
            <a:r>
              <a:rPr>
                <a:solidFill>
                  <a:srgbClr val="008080"/>
                </a:solidFill>
              </a:rPr>
              <a:t>"Enter first number: "</a:t>
            </a:r>
            <a:r>
              <a:rPr b="0">
                <a:solidFill>
                  <a:srgbClr val="000000"/>
                </a:solidFill>
              </a:rPr>
              <a:t>)</a:t>
            </a:r>
            <a:br>
              <a:rPr b="0">
                <a:solidFill>
                  <a:srgbClr val="000000"/>
                </a:solidFill>
              </a:rPr>
            </a:br>
            <a:r>
              <a:rPr b="0">
                <a:solidFill>
                  <a:srgbClr val="000000"/>
                </a:solidFill>
              </a:rPr>
              <a:t>    num1 = </a:t>
            </a:r>
            <a:r>
              <a:rPr b="0"/>
              <a:t>int</a:t>
            </a:r>
            <a:r>
              <a:rPr b="0">
                <a:solidFill>
                  <a:srgbClr val="000000"/>
                </a:solidFill>
              </a:rPr>
              <a:t>(num1)</a:t>
            </a:r>
            <a:br>
              <a:rPr b="0">
                <a:solidFill>
                  <a:srgbClr val="000000"/>
                </a:solidFill>
              </a:rPr>
            </a:br>
            <a:r>
              <a:rPr b="0">
                <a:solidFill>
                  <a:srgbClr val="000000"/>
                </a:solidFill>
              </a:rPr>
              <a:t>    num2 = </a:t>
            </a:r>
            <a:r>
              <a:rPr b="0"/>
              <a:t>input</a:t>
            </a:r>
            <a:r>
              <a:rPr b="0">
                <a:solidFill>
                  <a:srgbClr val="000000"/>
                </a:solidFill>
              </a:rPr>
              <a:t>(</a:t>
            </a:r>
            <a:r>
              <a:rPr>
                <a:solidFill>
                  <a:srgbClr val="008080"/>
                </a:solidFill>
              </a:rPr>
              <a:t>"Enter second number: "</a:t>
            </a:r>
            <a:r>
              <a:rPr b="0">
                <a:solidFill>
                  <a:srgbClr val="000000"/>
                </a:solidFill>
              </a:rPr>
              <a:t>)</a:t>
            </a:r>
            <a:br>
              <a:rPr b="0">
                <a:solidFill>
                  <a:srgbClr val="000000"/>
                </a:solidFill>
              </a:rPr>
            </a:br>
            <a:r>
              <a:rPr b="0">
                <a:solidFill>
                  <a:srgbClr val="000000"/>
                </a:solidFill>
              </a:rPr>
              <a:t>    num2 = </a:t>
            </a:r>
            <a:r>
              <a:rPr b="0"/>
              <a:t>int</a:t>
            </a:r>
            <a:r>
              <a:rPr b="0">
                <a:solidFill>
                  <a:srgbClr val="000000"/>
                </a:solidFill>
              </a:rPr>
              <a:t>(num2)</a:t>
            </a:r>
            <a:br>
              <a:rPr b="0">
                <a:solidFill>
                  <a:srgbClr val="000000"/>
                </a:solidFill>
              </a:rPr>
            </a:br>
            <a:r>
              <a:rPr b="0">
                <a:solidFill>
                  <a:srgbClr val="000000"/>
                </a:solidFill>
              </a:rPr>
              <a:t>    total = num1 + num2</a:t>
            </a:r>
            <a:br>
              <a:rPr b="0">
                <a:solidFill>
                  <a:srgbClr val="000000"/>
                </a:solidFill>
              </a:rPr>
            </a:br>
            <a:r>
              <a:rPr b="0">
                <a:solidFill>
                  <a:srgbClr val="000000"/>
                </a:solidFill>
              </a:rPr>
              <a:t>    </a:t>
            </a:r>
            <a:r>
              <a:rPr b="0"/>
              <a:t>print</a:t>
            </a:r>
            <a:r>
              <a:rPr b="0">
                <a:solidFill>
                  <a:srgbClr val="000000"/>
                </a:solidFill>
              </a:rPr>
              <a:t>(</a:t>
            </a:r>
            <a:r>
              <a:rPr>
                <a:solidFill>
                  <a:srgbClr val="008080"/>
                </a:solidFill>
              </a:rPr>
              <a:t>"The total is " </a:t>
            </a:r>
            <a:r>
              <a:rPr b="0">
                <a:solidFill>
                  <a:srgbClr val="000000"/>
                </a:solidFill>
              </a:rPr>
              <a:t>+ </a:t>
            </a:r>
            <a:r>
              <a:rPr b="0"/>
              <a:t>str</a:t>
            </a:r>
            <a:r>
              <a:rPr b="0">
                <a:solidFill>
                  <a:srgbClr val="000000"/>
                </a:solidFill>
              </a:rPr>
              <a:t>(total) + </a:t>
            </a:r>
            <a:r>
              <a:rPr>
                <a:solidFill>
                  <a:srgbClr val="008080"/>
                </a:solidFill>
              </a:rPr>
              <a:t>"."</a:t>
            </a:r>
            <a:r>
              <a:rPr b="0">
                <a:solidFill>
                  <a:srgbClr val="000000"/>
                </a:solidFill>
              </a:rPr>
              <a:t>)</a:t>
            </a:r>
          </a:p>
        </p:txBody>
      </p:sp>
      <p:sp>
        <p:nvSpPr>
          <p:cNvPr id="1095" name="Rectangle: Rounded Corners 4"/>
          <p:cNvSpPr/>
          <p:nvPr/>
        </p:nvSpPr>
        <p:spPr>
          <a:xfrm>
            <a:off x="2019299" y="2426049"/>
            <a:ext cx="5283202" cy="318794"/>
          </a:xfrm>
          <a:prstGeom prst="roundRect">
            <a:avLst>
              <a:gd name="adj" fmla="val 16667"/>
            </a:avLst>
          </a:prstGeom>
          <a:ln w="25400">
            <a:solidFill>
              <a:srgbClr val="FF0000"/>
            </a:solidFill>
          </a:ln>
        </p:spPr>
        <p:txBody>
          <a:bodyPr lIns="45718" tIns="45718" rIns="45718" bIns="45718" anchor="ctr"/>
          <a:lstStyle/>
          <a:p>
            <a:pPr algn="ctr" defTabSz="342900">
              <a:defRPr sz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grpSp>
        <p:nvGrpSpPr>
          <p:cNvPr id="1098" name="Rectangle 6"/>
          <p:cNvGrpSpPr/>
          <p:nvPr/>
        </p:nvGrpSpPr>
        <p:grpSpPr>
          <a:xfrm>
            <a:off x="1785474" y="3536682"/>
            <a:ext cx="5422903" cy="1289317"/>
            <a:chOff x="0" y="0"/>
            <a:chExt cx="5422901" cy="1289315"/>
          </a:xfrm>
        </p:grpSpPr>
        <p:sp>
          <p:nvSpPr>
            <p:cNvPr id="1096" name="Rectangle"/>
            <p:cNvSpPr/>
            <p:nvPr/>
          </p:nvSpPr>
          <p:spPr>
            <a:xfrm>
              <a:off x="0" y="0"/>
              <a:ext cx="5422903" cy="1289317"/>
            </a:xfrm>
            <a:prstGeom prst="rect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defTabSz="342900">
                <a:defRPr sz="12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097" name="This program adds two numbers.…"/>
            <p:cNvSpPr txBox="1"/>
            <p:nvPr/>
          </p:nvSpPr>
          <p:spPr>
            <a:xfrm>
              <a:off x="45004" y="70617"/>
              <a:ext cx="5332893" cy="11480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spAutoFit/>
            </a:bodyPr>
            <a:lstStyle/>
            <a:p>
              <a:pPr defTabSz="342900">
                <a:defRPr b="1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This program adds two numbers.</a:t>
              </a:r>
              <a:endParaRPr>
                <a:solidFill>
                  <a:srgbClr val="FFFFFF"/>
                </a:solidFill>
              </a:endParaRPr>
            </a:p>
            <a:p>
              <a:pPr defTabSz="342900">
                <a:defRPr b="1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Enter first number: </a:t>
              </a:r>
              <a:r>
                <a:rPr i="1">
                  <a:solidFill>
                    <a:srgbClr val="0070C0"/>
                  </a:solidFill>
                </a:rPr>
                <a:t>9</a:t>
              </a:r>
              <a:endParaRPr>
                <a:solidFill>
                  <a:srgbClr val="FFFFFF"/>
                </a:solidFill>
              </a:endParaRPr>
            </a:p>
            <a:p>
              <a:pPr defTabSz="342900">
                <a:defRPr b="1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Enter second number: </a:t>
              </a:r>
              <a:r>
                <a:rPr i="1">
                  <a:solidFill>
                    <a:srgbClr val="0070C0"/>
                  </a:solidFill>
                </a:rPr>
                <a:t>17</a:t>
              </a:r>
              <a:endParaRPr>
                <a:solidFill>
                  <a:srgbClr val="FFFFFF"/>
                </a:solidFill>
              </a:endParaRPr>
            </a:p>
            <a:p>
              <a:pPr defTabSz="342900">
                <a:defRPr b="1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The total is 26.</a:t>
              </a:r>
              <a:endParaRPr>
                <a:solidFill>
                  <a:srgbClr val="FFFFFF"/>
                </a:solidFill>
              </a:endParaRPr>
            </a:p>
            <a:p>
              <a:pPr defTabSz="342900">
                <a:defRPr b="1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 </a:t>
              </a:r>
            </a:p>
          </p:txBody>
        </p:sp>
      </p:grpSp>
      <p:grpSp>
        <p:nvGrpSpPr>
          <p:cNvPr id="1101" name="Rectangle 9"/>
          <p:cNvGrpSpPr/>
          <p:nvPr/>
        </p:nvGrpSpPr>
        <p:grpSpPr>
          <a:xfrm>
            <a:off x="6608232" y="3083237"/>
            <a:ext cx="711205" cy="410613"/>
            <a:chOff x="0" y="0"/>
            <a:chExt cx="711203" cy="410612"/>
          </a:xfrm>
        </p:grpSpPr>
        <p:sp>
          <p:nvSpPr>
            <p:cNvPr id="1099" name="Rectangle"/>
            <p:cNvSpPr/>
            <p:nvPr/>
          </p:nvSpPr>
          <p:spPr>
            <a:xfrm>
              <a:off x="-1" y="0"/>
              <a:ext cx="711204" cy="410613"/>
            </a:xfrm>
            <a:prstGeom prst="rect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342900">
                <a:defRPr sz="12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100" name="26"/>
            <p:cNvSpPr txBox="1"/>
            <p:nvPr/>
          </p:nvSpPr>
          <p:spPr>
            <a:xfrm>
              <a:off x="48577" y="31315"/>
              <a:ext cx="614048" cy="3479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spAutoFit/>
            </a:bodyPr>
            <a:lstStyle>
              <a:lvl1pPr algn="ctr" defTabSz="342900">
                <a:defRPr b="1" sz="18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lvl1pPr>
            </a:lstStyle>
            <a:p>
              <a:pPr/>
              <a:r>
                <a:t>26</a:t>
              </a:r>
            </a:p>
          </p:txBody>
        </p:sp>
      </p:grpSp>
      <p:sp>
        <p:nvSpPr>
          <p:cNvPr id="1102" name="Rectangle 10"/>
          <p:cNvSpPr txBox="1"/>
          <p:nvPr/>
        </p:nvSpPr>
        <p:spPr>
          <a:xfrm>
            <a:off x="5706533" y="3114551"/>
            <a:ext cx="767190" cy="3479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4289" tIns="34289" rIns="34289" bIns="34289">
            <a:spAutoFit/>
          </a:bodyPr>
          <a:lstStyle>
            <a:lvl1pPr defTabSz="342900">
              <a:defRPr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pPr/>
            <a:r>
              <a:t>total</a:t>
            </a:r>
          </a:p>
        </p:txBody>
      </p:sp>
      <p:grpSp>
        <p:nvGrpSpPr>
          <p:cNvPr id="1105" name="Rectangle 1"/>
          <p:cNvGrpSpPr/>
          <p:nvPr/>
        </p:nvGrpSpPr>
        <p:grpSpPr>
          <a:xfrm>
            <a:off x="2887132" y="3088438"/>
            <a:ext cx="711204" cy="410613"/>
            <a:chOff x="0" y="0"/>
            <a:chExt cx="711203" cy="410612"/>
          </a:xfrm>
        </p:grpSpPr>
        <p:sp>
          <p:nvSpPr>
            <p:cNvPr id="1103" name="Rectangle"/>
            <p:cNvSpPr/>
            <p:nvPr/>
          </p:nvSpPr>
          <p:spPr>
            <a:xfrm>
              <a:off x="-1" y="0"/>
              <a:ext cx="711204" cy="410613"/>
            </a:xfrm>
            <a:prstGeom prst="rect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342900">
                <a:defRPr sz="12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104" name="9"/>
            <p:cNvSpPr txBox="1"/>
            <p:nvPr/>
          </p:nvSpPr>
          <p:spPr>
            <a:xfrm>
              <a:off x="48577" y="31315"/>
              <a:ext cx="614047" cy="3479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spAutoFit/>
            </a:bodyPr>
            <a:lstStyle>
              <a:lvl1pPr algn="ctr" defTabSz="342900">
                <a:defRPr b="1" sz="18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lvl1pPr>
            </a:lstStyle>
            <a:p>
              <a:pPr/>
              <a:r>
                <a:t>9</a:t>
              </a:r>
            </a:p>
          </p:txBody>
        </p:sp>
      </p:grpSp>
      <p:sp>
        <p:nvSpPr>
          <p:cNvPr id="1106" name="Rectangle 2"/>
          <p:cNvSpPr txBox="1"/>
          <p:nvPr/>
        </p:nvSpPr>
        <p:spPr>
          <a:xfrm>
            <a:off x="2112302" y="3119753"/>
            <a:ext cx="630008" cy="3479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4289" tIns="34289" rIns="34289" bIns="34289">
            <a:spAutoFit/>
          </a:bodyPr>
          <a:lstStyle>
            <a:lvl1pPr defTabSz="342900">
              <a:defRPr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pPr/>
            <a:r>
              <a:t>num1</a:t>
            </a:r>
          </a:p>
        </p:txBody>
      </p:sp>
      <p:grpSp>
        <p:nvGrpSpPr>
          <p:cNvPr id="1109" name="Rectangle 7"/>
          <p:cNvGrpSpPr/>
          <p:nvPr/>
        </p:nvGrpSpPr>
        <p:grpSpPr>
          <a:xfrm>
            <a:off x="4523381" y="3033288"/>
            <a:ext cx="881232" cy="508779"/>
            <a:chOff x="0" y="0"/>
            <a:chExt cx="881230" cy="508778"/>
          </a:xfrm>
        </p:grpSpPr>
        <p:sp>
          <p:nvSpPr>
            <p:cNvPr id="1107" name="Rectangle"/>
            <p:cNvSpPr/>
            <p:nvPr/>
          </p:nvSpPr>
          <p:spPr>
            <a:xfrm>
              <a:off x="0" y="0"/>
              <a:ext cx="881231" cy="508779"/>
            </a:xfrm>
            <a:prstGeom prst="rect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342900">
                <a:defRPr sz="12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108" name="17"/>
            <p:cNvSpPr txBox="1"/>
            <p:nvPr/>
          </p:nvSpPr>
          <p:spPr>
            <a:xfrm>
              <a:off x="60191" y="80400"/>
              <a:ext cx="760848" cy="3479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spAutoFit/>
            </a:bodyPr>
            <a:lstStyle>
              <a:lvl1pPr algn="ctr" defTabSz="342900">
                <a:defRPr b="1" sz="18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lvl1pPr>
            </a:lstStyle>
            <a:p>
              <a:pPr/>
              <a:r>
                <a:t>17</a:t>
              </a:r>
            </a:p>
          </p:txBody>
        </p:sp>
      </p:grpSp>
      <p:sp>
        <p:nvSpPr>
          <p:cNvPr id="1110" name="Rectangle 8"/>
          <p:cNvSpPr txBox="1"/>
          <p:nvPr/>
        </p:nvSpPr>
        <p:spPr>
          <a:xfrm>
            <a:off x="3909417" y="3114551"/>
            <a:ext cx="630008" cy="3479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4289" tIns="34289" rIns="34289" bIns="34289">
            <a:spAutoFit/>
          </a:bodyPr>
          <a:lstStyle>
            <a:lvl1pPr defTabSz="342900">
              <a:defRPr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pPr/>
            <a:r>
              <a:t>num2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4" name="Rectangle 2"/>
          <p:cNvGrpSpPr/>
          <p:nvPr/>
        </p:nvGrpSpPr>
        <p:grpSpPr>
          <a:xfrm>
            <a:off x="1143000" y="-18115"/>
            <a:ext cx="6858000" cy="559793"/>
            <a:chOff x="0" y="0"/>
            <a:chExt cx="6858000" cy="559791"/>
          </a:xfrm>
        </p:grpSpPr>
        <p:sp>
          <p:nvSpPr>
            <p:cNvPr id="1112" name="Rectangle"/>
            <p:cNvSpPr/>
            <p:nvPr/>
          </p:nvSpPr>
          <p:spPr>
            <a:xfrm>
              <a:off x="0" y="-1"/>
              <a:ext cx="6858000" cy="559793"/>
            </a:xfrm>
            <a:prstGeom prst="rect">
              <a:avLst/>
            </a:prstGeom>
            <a:solidFill>
              <a:srgbClr val="C3D69B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342900">
                <a:defRPr b="1" sz="30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</a:p>
          </p:txBody>
        </p:sp>
        <p:sp>
          <p:nvSpPr>
            <p:cNvPr id="1113" name="Side note about print"/>
            <p:cNvSpPr txBox="1"/>
            <p:nvPr/>
          </p:nvSpPr>
          <p:spPr>
            <a:xfrm>
              <a:off x="34288" y="-1"/>
              <a:ext cx="6789422" cy="5597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normAutofit fontScale="100000" lnSpcReduction="0"/>
            </a:bodyPr>
            <a:lstStyle/>
            <a:p>
              <a:pPr algn="ctr" defTabSz="342900">
                <a:defRPr b="1" sz="3000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pPr>
              <a:r>
                <a:t>Side note about </a:t>
              </a:r>
              <a:r>
                <a:rPr>
                  <a:latin typeface="Courier"/>
                  <a:ea typeface="Courier"/>
                  <a:cs typeface="Courier"/>
                  <a:sym typeface="Courier"/>
                </a:rPr>
                <a:t>print</a:t>
              </a:r>
            </a:p>
          </p:txBody>
        </p:sp>
      </p:grpSp>
      <p:sp>
        <p:nvSpPr>
          <p:cNvPr id="1115" name="Content Placeholder 2"/>
          <p:cNvSpPr txBox="1"/>
          <p:nvPr>
            <p:ph type="body" idx="1"/>
          </p:nvPr>
        </p:nvSpPr>
        <p:spPr>
          <a:xfrm>
            <a:off x="1485900" y="701170"/>
            <a:ext cx="6413500" cy="4178300"/>
          </a:xfrm>
          <a:prstGeom prst="rect">
            <a:avLst/>
          </a:prstGeom>
        </p:spPr>
        <p:txBody>
          <a:bodyPr/>
          <a:lstStyle/>
          <a:p>
            <a:pPr marL="244928" indent="-244928">
              <a:defRPr sz="2000"/>
            </a:pPr>
            <a:r>
              <a:t>You can </a:t>
            </a:r>
            <a:r>
              <a:rPr b="1">
                <a:latin typeface="Courier"/>
                <a:ea typeface="Courier"/>
                <a:cs typeface="Courier"/>
                <a:sym typeface="Courier"/>
              </a:rPr>
              <a:t>print</a:t>
            </a:r>
            <a:r>
              <a:t> numbers by themselves directly</a:t>
            </a:r>
          </a:p>
          <a:p>
            <a:pPr lvl="1" marL="671512" indent="-214312">
              <a:spcBef>
                <a:spcPts val="400"/>
              </a:spcBef>
              <a:defRPr sz="1800"/>
            </a:pPr>
            <a:r>
              <a:t>Only need to create string version of numbers when printing other text (strings) with them</a:t>
            </a:r>
          </a:p>
        </p:txBody>
      </p:sp>
      <p:grpSp>
        <p:nvGrpSpPr>
          <p:cNvPr id="1118" name="Rectangle 4"/>
          <p:cNvGrpSpPr/>
          <p:nvPr/>
        </p:nvGrpSpPr>
        <p:grpSpPr>
          <a:xfrm>
            <a:off x="2038276" y="3586270"/>
            <a:ext cx="5067449" cy="1114821"/>
            <a:chOff x="0" y="0"/>
            <a:chExt cx="5067448" cy="1114820"/>
          </a:xfrm>
        </p:grpSpPr>
        <p:sp>
          <p:nvSpPr>
            <p:cNvPr id="1116" name="Rectangle"/>
            <p:cNvSpPr/>
            <p:nvPr/>
          </p:nvSpPr>
          <p:spPr>
            <a:xfrm>
              <a:off x="0" y="-1"/>
              <a:ext cx="5067449" cy="1114821"/>
            </a:xfrm>
            <a:prstGeom prst="rect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defTabSz="342900">
                <a:defRPr sz="12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117" name="10…"/>
            <p:cNvSpPr txBox="1"/>
            <p:nvPr/>
          </p:nvSpPr>
          <p:spPr>
            <a:xfrm>
              <a:off x="43638" y="104020"/>
              <a:ext cx="4980172" cy="9067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spAutoFit/>
            </a:bodyPr>
            <a:lstStyle/>
            <a:p>
              <a:pPr defTabSz="342900">
                <a:defRPr b="1" sz="18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10</a:t>
              </a:r>
              <a:endParaRPr>
                <a:solidFill>
                  <a:srgbClr val="FFFFFF"/>
                </a:solidFill>
              </a:endParaRPr>
            </a:p>
            <a:p>
              <a:pPr defTabSz="342900">
                <a:defRPr b="1" sz="18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3.5</a:t>
              </a:r>
              <a:endParaRPr>
                <a:solidFill>
                  <a:srgbClr val="FFFFFF"/>
                </a:solidFill>
              </a:endParaRPr>
            </a:p>
            <a:p>
              <a:pPr defTabSz="342900">
                <a:defRPr b="1" sz="18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x = 10</a:t>
              </a:r>
            </a:p>
          </p:txBody>
        </p:sp>
      </p:grpSp>
      <p:sp>
        <p:nvSpPr>
          <p:cNvPr id="1119" name="Rectangle 2"/>
          <p:cNvSpPr/>
          <p:nvPr/>
        </p:nvSpPr>
        <p:spPr>
          <a:xfrm>
            <a:off x="2165348" y="1699259"/>
            <a:ext cx="4165106" cy="174497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89" tIns="34289" rIns="34289" bIns="34289" anchor="ctr">
            <a:spAutoFit/>
          </a:bodyPr>
          <a:lstStyle/>
          <a:p>
            <a:pPr defTabSz="685800">
              <a:defRPr b="1" sz="1800">
                <a:solidFill>
                  <a:srgbClr val="00008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def </a:t>
            </a:r>
            <a:r>
              <a:rPr b="0">
                <a:solidFill>
                  <a:srgbClr val="000000"/>
                </a:solidFill>
              </a:rPr>
              <a:t>main():</a:t>
            </a:r>
            <a:br>
              <a:rPr b="0">
                <a:solidFill>
                  <a:srgbClr val="000000"/>
                </a:solidFill>
              </a:rPr>
            </a:br>
            <a:r>
              <a:rPr b="0">
                <a:solidFill>
                  <a:srgbClr val="000000"/>
                </a:solidFill>
              </a:rPr>
              <a:t>    x = </a:t>
            </a:r>
            <a:r>
              <a:rPr b="0">
                <a:solidFill>
                  <a:srgbClr val="0000FF"/>
                </a:solidFill>
              </a:rPr>
              <a:t>10</a:t>
            </a:r>
            <a:br>
              <a:rPr b="0">
                <a:solidFill>
                  <a:srgbClr val="0000FF"/>
                </a:solidFill>
              </a:rPr>
            </a:br>
            <a:r>
              <a:rPr b="0">
                <a:solidFill>
                  <a:srgbClr val="0000FF"/>
                </a:solidFill>
              </a:rPr>
              <a:t>    </a:t>
            </a:r>
            <a:r>
              <a:rPr b="0">
                <a:solidFill>
                  <a:srgbClr val="000000"/>
                </a:solidFill>
              </a:rPr>
              <a:t>y = </a:t>
            </a:r>
            <a:r>
              <a:rPr b="0">
                <a:solidFill>
                  <a:srgbClr val="0000FF"/>
                </a:solidFill>
              </a:rPr>
              <a:t>3.5</a:t>
            </a:r>
            <a:br>
              <a:rPr b="0">
                <a:solidFill>
                  <a:srgbClr val="0000FF"/>
                </a:solidFill>
              </a:rPr>
            </a:br>
            <a:r>
              <a:rPr b="0">
                <a:solidFill>
                  <a:srgbClr val="0000FF"/>
                </a:solidFill>
              </a:rPr>
              <a:t>    </a:t>
            </a:r>
            <a:r>
              <a:rPr b="0"/>
              <a:t>print</a:t>
            </a:r>
            <a:r>
              <a:rPr b="0">
                <a:solidFill>
                  <a:srgbClr val="000000"/>
                </a:solidFill>
              </a:rPr>
              <a:t>(x)</a:t>
            </a:r>
            <a:br>
              <a:rPr b="0">
                <a:solidFill>
                  <a:srgbClr val="000000"/>
                </a:solidFill>
              </a:rPr>
            </a:br>
            <a:r>
              <a:rPr b="0">
                <a:solidFill>
                  <a:srgbClr val="000000"/>
                </a:solidFill>
              </a:rPr>
              <a:t>    </a:t>
            </a:r>
            <a:r>
              <a:rPr b="0"/>
              <a:t>print</a:t>
            </a:r>
            <a:r>
              <a:rPr b="0">
                <a:solidFill>
                  <a:srgbClr val="000000"/>
                </a:solidFill>
              </a:rPr>
              <a:t>(y)</a:t>
            </a:r>
            <a:br>
              <a:rPr b="0">
                <a:solidFill>
                  <a:srgbClr val="000000"/>
                </a:solidFill>
              </a:rPr>
            </a:br>
            <a:r>
              <a:rPr b="0">
                <a:solidFill>
                  <a:srgbClr val="000000"/>
                </a:solidFill>
              </a:rPr>
              <a:t>    </a:t>
            </a:r>
            <a:r>
              <a:rPr b="0"/>
              <a:t>print</a:t>
            </a:r>
            <a:r>
              <a:rPr b="0">
                <a:solidFill>
                  <a:srgbClr val="000000"/>
                </a:solidFill>
              </a:rPr>
              <a:t>(</a:t>
            </a:r>
            <a:r>
              <a:rPr>
                <a:solidFill>
                  <a:srgbClr val="008080"/>
                </a:solidFill>
              </a:rPr>
              <a:t>"x = " </a:t>
            </a:r>
            <a:r>
              <a:rPr b="0">
                <a:solidFill>
                  <a:srgbClr val="000000"/>
                </a:solidFill>
              </a:rPr>
              <a:t>+ </a:t>
            </a:r>
            <a:r>
              <a:rPr b="0"/>
              <a:t>str</a:t>
            </a:r>
            <a:r>
              <a:rPr b="0">
                <a:solidFill>
                  <a:srgbClr val="000000"/>
                </a:solidFill>
              </a:rPr>
              <a:t>(x))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118" grpId="2"/>
      <p:bldP build="whole" bldLvl="1" animBg="1" rev="0" advAuto="0" spid="1119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8" name="Rectangle 2"/>
          <p:cNvGrpSpPr/>
          <p:nvPr/>
        </p:nvGrpSpPr>
        <p:grpSpPr>
          <a:xfrm>
            <a:off x="1143000" y="-18115"/>
            <a:ext cx="6858000" cy="559793"/>
            <a:chOff x="0" y="0"/>
            <a:chExt cx="6858000" cy="559791"/>
          </a:xfrm>
        </p:grpSpPr>
        <p:sp>
          <p:nvSpPr>
            <p:cNvPr id="316" name="Rectangle"/>
            <p:cNvSpPr/>
            <p:nvPr/>
          </p:nvSpPr>
          <p:spPr>
            <a:xfrm>
              <a:off x="0" y="-1"/>
              <a:ext cx="6858000" cy="559793"/>
            </a:xfrm>
            <a:prstGeom prst="rect">
              <a:avLst/>
            </a:prstGeom>
            <a:solidFill>
              <a:srgbClr val="C3D69B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342900">
                <a:defRPr b="1" sz="30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</a:p>
          </p:txBody>
        </p:sp>
        <p:sp>
          <p:nvSpPr>
            <p:cNvPr id="317" name="Interactive Mode in Python"/>
            <p:cNvSpPr txBox="1"/>
            <p:nvPr/>
          </p:nvSpPr>
          <p:spPr>
            <a:xfrm>
              <a:off x="34288" y="-1"/>
              <a:ext cx="6789422" cy="5597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normAutofit fontScale="100000" lnSpcReduction="0"/>
            </a:bodyPr>
            <a:lstStyle>
              <a:lvl1pPr algn="ctr" defTabSz="342900">
                <a:defRPr b="1" sz="3000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pPr/>
              <a:r>
                <a:t>Interactive Mode in Python</a:t>
              </a:r>
            </a:p>
          </p:txBody>
        </p:sp>
      </p:grpSp>
      <p:pic>
        <p:nvPicPr>
          <p:cNvPr id="31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58981" y="527371"/>
            <a:ext cx="7226037" cy="4516273"/>
          </a:xfrm>
          <a:prstGeom prst="rect">
            <a:avLst/>
          </a:prstGeom>
          <a:ln w="12700">
            <a:miter lim="400000"/>
          </a:ln>
        </p:spPr>
      </p:pic>
      <p:sp>
        <p:nvSpPr>
          <p:cNvPr id="320" name="Rectangle"/>
          <p:cNvSpPr/>
          <p:nvPr/>
        </p:nvSpPr>
        <p:spPr>
          <a:xfrm>
            <a:off x="1241992" y="3724828"/>
            <a:ext cx="1091752" cy="1270002"/>
          </a:xfrm>
          <a:prstGeom prst="rect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>
              <a:defRPr>
                <a:solidFill>
                  <a:srgbClr val="585858"/>
                </a:solidFill>
                <a:latin typeface="+mn-lt"/>
                <a:ea typeface="+mn-ea"/>
                <a:cs typeface="+mn-cs"/>
                <a:sym typeface="Arial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20" grpId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Rectangle 2"/>
          <p:cNvSpPr/>
          <p:nvPr/>
        </p:nvSpPr>
        <p:spPr>
          <a:xfrm>
            <a:off x="1028700" y="0"/>
            <a:ext cx="7258050" cy="5143500"/>
          </a:xfrm>
          <a:prstGeom prst="rect">
            <a:avLst/>
          </a:prstGeom>
          <a:solidFill>
            <a:srgbClr val="000000"/>
          </a:solidFill>
          <a:ln w="12700">
            <a:solidFill>
              <a:srgbClr val="000000"/>
            </a:solidFill>
          </a:ln>
        </p:spPr>
        <p:txBody>
          <a:bodyPr lIns="45718" tIns="45718" rIns="45718" bIns="45718" anchor="ctr"/>
          <a:lstStyle/>
          <a:p>
            <a:pPr algn="ctr" defTabSz="342900">
              <a:defRPr sz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1122" name="TextBox 1"/>
          <p:cNvSpPr txBox="1"/>
          <p:nvPr/>
        </p:nvSpPr>
        <p:spPr>
          <a:xfrm>
            <a:off x="1062988" y="1872526"/>
            <a:ext cx="7189473" cy="12496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89" tIns="34289" rIns="34289" bIns="34289">
            <a:spAutoFit/>
          </a:bodyPr>
          <a:lstStyle/>
          <a:p>
            <a:pPr algn="ctr" defTabSz="342900">
              <a:defRPr sz="26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You just wrote your first </a:t>
            </a:r>
          </a:p>
          <a:p>
            <a:pPr algn="ctr" defTabSz="342900">
              <a:defRPr sz="26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Python program and learned</a:t>
            </a:r>
          </a:p>
          <a:p>
            <a:pPr algn="ctr" defTabSz="342900">
              <a:defRPr sz="26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about variables!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Google Shape;925;p91"/>
          <p:cNvSpPr txBox="1"/>
          <p:nvPr>
            <p:ph type="title"/>
          </p:nvPr>
        </p:nvSpPr>
        <p:spPr>
          <a:xfrm>
            <a:off x="311699" y="2150848"/>
            <a:ext cx="8520602" cy="841802"/>
          </a:xfrm>
          <a:prstGeom prst="rect">
            <a:avLst/>
          </a:prstGeom>
        </p:spPr>
        <p:txBody>
          <a:bodyPr/>
          <a:lstStyle>
            <a:lvl1pPr defTabSz="512062">
              <a:defRPr sz="2600"/>
            </a:lvl1pPr>
          </a:lstStyle>
          <a:p>
            <a:pPr/>
            <a:r>
              <a:t>How do we process the information that we’ve stored?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Google Shape;930;p92"/>
          <p:cNvSpPr txBox="1"/>
          <p:nvPr>
            <p:ph type="title"/>
          </p:nvPr>
        </p:nvSpPr>
        <p:spPr>
          <a:xfrm>
            <a:off x="490248" y="450150"/>
            <a:ext cx="6367804" cy="4090800"/>
          </a:xfrm>
          <a:prstGeom prst="rect">
            <a:avLst/>
          </a:prstGeom>
        </p:spPr>
        <p:txBody>
          <a:bodyPr/>
          <a:lstStyle/>
          <a:p>
            <a:pPr/>
            <a:r>
              <a:t>Expressions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Google Shape;935;p93"/>
          <p:cNvSpPr txBox="1"/>
          <p:nvPr>
            <p:ph type="title"/>
          </p:nvPr>
        </p:nvSpPr>
        <p:spPr>
          <a:xfrm>
            <a:off x="311699" y="445025"/>
            <a:ext cx="8520602" cy="572702"/>
          </a:xfrm>
          <a:prstGeom prst="rect">
            <a:avLst/>
          </a:prstGeom>
        </p:spPr>
        <p:txBody>
          <a:bodyPr/>
          <a:lstStyle>
            <a:lvl1pPr defTabSz="822958">
              <a:defRPr sz="2500"/>
            </a:lvl1pPr>
          </a:lstStyle>
          <a:p>
            <a:pPr/>
            <a:r>
              <a:t>Recall: expressions</a:t>
            </a:r>
          </a:p>
        </p:txBody>
      </p:sp>
      <p:sp>
        <p:nvSpPr>
          <p:cNvPr id="1129" name="Google Shape;936;p93"/>
          <p:cNvSpPr txBox="1"/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</p:spPr>
        <p:txBody>
          <a:bodyPr/>
          <a:lstStyle/>
          <a:p>
            <a:pPr indent="-355600">
              <a:buSzPts val="2000"/>
              <a:defRPr sz="2000"/>
            </a:pPr>
            <a:r>
              <a:t>In Karel, we only saw “boolean expressions” that evaluate to true/false</a:t>
            </a:r>
            <a:br/>
          </a:p>
          <a:p>
            <a:pPr indent="-355600">
              <a:buSzPts val="2000"/>
              <a:defRPr sz="2000"/>
            </a:pPr>
            <a:r>
              <a:t>In Python, expressions can evaluate to any type!</a:t>
            </a:r>
            <a:br/>
          </a:p>
          <a:p>
            <a:pPr indent="-355600">
              <a:buSzPts val="2000"/>
              <a:defRPr sz="2000"/>
            </a:pPr>
            <a:r>
              <a:t>The computer </a:t>
            </a:r>
            <a:r>
              <a:rPr b="1"/>
              <a:t>evaluates</a:t>
            </a:r>
            <a:r>
              <a:t> expressions to a single value</a:t>
            </a:r>
            <a:br/>
          </a:p>
          <a:p>
            <a:pPr indent="-355600">
              <a:buSzPts val="2000"/>
              <a:defRPr sz="2000"/>
            </a:pPr>
            <a:r>
              <a:t>We use </a:t>
            </a:r>
            <a:r>
              <a:rPr b="1"/>
              <a:t>operators </a:t>
            </a:r>
            <a:r>
              <a:t>to combine literals and/or variables into </a:t>
            </a:r>
            <a:r>
              <a:rPr b="1"/>
              <a:t>expressions</a:t>
            </a:r>
            <a:r>
              <a:t> 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12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1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1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1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11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1129" grpId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Google Shape;941;p94"/>
          <p:cNvSpPr txBox="1"/>
          <p:nvPr>
            <p:ph type="title"/>
          </p:nvPr>
        </p:nvSpPr>
        <p:spPr>
          <a:xfrm>
            <a:off x="311699" y="445025"/>
            <a:ext cx="8520602" cy="572702"/>
          </a:xfrm>
          <a:prstGeom prst="rect">
            <a:avLst/>
          </a:prstGeom>
        </p:spPr>
        <p:txBody>
          <a:bodyPr/>
          <a:lstStyle>
            <a:lvl1pPr defTabSz="822958">
              <a:defRPr sz="2500"/>
            </a:lvl1pPr>
          </a:lstStyle>
          <a:p>
            <a:pPr/>
            <a:r>
              <a:t>Recall: expressions</a:t>
            </a:r>
          </a:p>
        </p:txBody>
      </p:sp>
      <p:sp>
        <p:nvSpPr>
          <p:cNvPr id="1132" name="Google Shape;942;p94"/>
          <p:cNvSpPr txBox="1"/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</p:spPr>
        <p:txBody>
          <a:bodyPr/>
          <a:lstStyle/>
          <a:p>
            <a:pPr indent="-355600">
              <a:buSzPts val="2000"/>
              <a:defRPr sz="2000"/>
            </a:pPr>
            <a:r>
              <a:t>In Karel, we only saw “boolean expressions” that evaluate to true/false</a:t>
            </a:r>
            <a:br/>
          </a:p>
          <a:p>
            <a:pPr indent="-355600">
              <a:buSzPts val="2000"/>
              <a:defRPr sz="2000"/>
            </a:pPr>
            <a:r>
              <a:t>In Python, expressions can evaluate to any type!</a:t>
            </a:r>
            <a:br/>
          </a:p>
          <a:p>
            <a:pPr indent="-355600">
              <a:buSzPts val="2000"/>
              <a:defRPr sz="2000"/>
            </a:pPr>
            <a:r>
              <a:t>The computer </a:t>
            </a:r>
            <a:r>
              <a:rPr b="1"/>
              <a:t>evaluates</a:t>
            </a:r>
            <a:r>
              <a:t> expressions to a single value.</a:t>
            </a:r>
            <a:br/>
          </a:p>
          <a:p>
            <a:pPr indent="-355600">
              <a:buSzPts val="2000"/>
              <a:defRPr sz="2000"/>
            </a:pPr>
            <a:r>
              <a:t>We use </a:t>
            </a:r>
            <a:r>
              <a:rPr b="1"/>
              <a:t>operators </a:t>
            </a:r>
            <a:r>
              <a:t>to combine literals and/or variables into </a:t>
            </a:r>
            <a:r>
              <a:rPr b="1"/>
              <a:t>expressions</a:t>
            </a:r>
            <a:r>
              <a:t> </a:t>
            </a:r>
          </a:p>
        </p:txBody>
      </p:sp>
      <p:pic>
        <p:nvPicPr>
          <p:cNvPr id="1133" name="Google Shape;943;p94" descr="Google Shape;943;p9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flipH="1" rot="5400000">
            <a:off x="3739674" y="3870974"/>
            <a:ext cx="876402" cy="880602"/>
          </a:xfrm>
          <a:prstGeom prst="rect">
            <a:avLst/>
          </a:prstGeom>
          <a:ln w="12700">
            <a:miter lim="400000"/>
          </a:ln>
        </p:spPr>
      </p:pic>
      <p:sp>
        <p:nvSpPr>
          <p:cNvPr id="1134" name="Google Shape;944;p94"/>
          <p:cNvSpPr txBox="1"/>
          <p:nvPr/>
        </p:nvSpPr>
        <p:spPr>
          <a:xfrm>
            <a:off x="4648200" y="3854324"/>
            <a:ext cx="9144000" cy="1084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/>
          <a:p>
            <a:pPr>
              <a:defRPr sz="2000">
                <a:solidFill>
                  <a:srgbClr val="000000"/>
                </a:solidFill>
                <a:latin typeface="Caveat"/>
                <a:ea typeface="Caveat"/>
                <a:cs typeface="Caveat"/>
                <a:sym typeface="Caveat"/>
              </a:defRPr>
            </a:pPr>
            <a:r>
              <a:t>Literals are Python objects</a:t>
            </a:r>
            <a:br/>
            <a:r>
              <a:t>written directly in code, e.g. the 5 in </a:t>
            </a:r>
          </a:p>
          <a:p>
            <a:pPr>
              <a:defRPr b="1" sz="2000">
                <a:solidFill>
                  <a:srgbClr val="58585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num_flowers = </a:t>
            </a:r>
            <a:r>
              <a:rPr>
                <a:solidFill>
                  <a:schemeClr val="accent1"/>
                </a:solidFill>
              </a:rPr>
              <a:t>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" name="Math expression: performs calculation and gives a value…"/>
          <p:cNvSpPr txBox="1"/>
          <p:nvPr>
            <p:ph type="body" idx="4294967295"/>
          </p:nvPr>
        </p:nvSpPr>
        <p:spPr>
          <a:xfrm>
            <a:off x="1043616" y="971550"/>
            <a:ext cx="7056768" cy="3394472"/>
          </a:xfrm>
          <a:prstGeom prst="rect">
            <a:avLst/>
          </a:prstGeom>
        </p:spPr>
        <p:txBody>
          <a:bodyPr lIns="34289" tIns="34289" rIns="34289" bIns="34289"/>
          <a:lstStyle/>
          <a:p>
            <a:pPr marL="244928" indent="-244928" defTabSz="685800">
              <a:lnSpc>
                <a:spcPct val="100000"/>
              </a:lnSpc>
              <a:spcBef>
                <a:spcPts val="500"/>
              </a:spcBef>
              <a:buClrTx/>
              <a:buSzPct val="100000"/>
              <a:buFont typeface="Arial"/>
              <a:buChar char="•"/>
              <a:defRPr b="1" sz="2000"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defRPr>
            </a:pPr>
            <a:r>
              <a:t>Math expression: performs calculation and gives a value</a:t>
            </a:r>
          </a:p>
          <a:p>
            <a:pPr lvl="1" marL="671512" indent="-214312" defTabSz="685800">
              <a:lnSpc>
                <a:spcPct val="100000"/>
              </a:lnSpc>
              <a:buClrTx/>
              <a:buSzPct val="100000"/>
              <a:buFont typeface="Arial"/>
              <a:buChar char="•"/>
              <a:defRPr u="sng"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defRPr>
            </a:pPr>
            <a:r>
              <a:t>Math operator</a:t>
            </a:r>
            <a:r>
              <a:rPr u="none"/>
              <a:t>: built-in tool for performing calculation</a:t>
            </a:r>
          </a:p>
          <a:p>
            <a:pPr lvl="1" marL="671512" indent="-214312" defTabSz="685800">
              <a:lnSpc>
                <a:spcPct val="100000"/>
              </a:lnSpc>
              <a:buClrTx/>
              <a:buSzPct val="100000"/>
              <a:buFont typeface="Arial"/>
              <a:buChar char="•"/>
              <a:defRPr u="sng"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defRPr>
            </a:pPr>
            <a:r>
              <a:t>Operands</a:t>
            </a:r>
            <a:r>
              <a:rPr u="none"/>
              <a:t>: values surrounding operator</a:t>
            </a:r>
          </a:p>
          <a:p>
            <a:pPr lvl="2" marL="1074419" indent="-160019" defTabSz="685800">
              <a:lnSpc>
                <a:spcPct val="100000"/>
              </a:lnSpc>
              <a:buClrTx/>
              <a:buSzPct val="100000"/>
              <a:buFont typeface="Arial"/>
              <a:buChar char="•"/>
              <a:defRPr sz="1400"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defRPr>
            </a:pPr>
            <a:r>
              <a:t>Variables can be used as operands</a:t>
            </a:r>
          </a:p>
          <a:p>
            <a:pPr lvl="1" marL="671512" indent="-214312" defTabSz="685800">
              <a:lnSpc>
                <a:spcPct val="100000"/>
              </a:lnSpc>
              <a:buClrTx/>
              <a:buSzPct val="100000"/>
              <a:buFont typeface="Arial"/>
              <a:buChar char="•"/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defRPr>
            </a:pPr>
            <a:r>
              <a:t>Resulting value typically assigned to variable</a:t>
            </a:r>
          </a:p>
        </p:txBody>
      </p:sp>
      <p:grpSp>
        <p:nvGrpSpPr>
          <p:cNvPr id="1139" name="Rectangle 2"/>
          <p:cNvGrpSpPr/>
          <p:nvPr/>
        </p:nvGrpSpPr>
        <p:grpSpPr>
          <a:xfrm>
            <a:off x="1143000" y="-18115"/>
            <a:ext cx="6858000" cy="559793"/>
            <a:chOff x="0" y="0"/>
            <a:chExt cx="6858000" cy="559791"/>
          </a:xfrm>
        </p:grpSpPr>
        <p:sp>
          <p:nvSpPr>
            <p:cNvPr id="1137" name="Rectangle"/>
            <p:cNvSpPr/>
            <p:nvPr/>
          </p:nvSpPr>
          <p:spPr>
            <a:xfrm>
              <a:off x="0" y="-1"/>
              <a:ext cx="6858000" cy="559793"/>
            </a:xfrm>
            <a:prstGeom prst="rect">
              <a:avLst/>
            </a:prstGeom>
            <a:solidFill>
              <a:srgbClr val="C3D69B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342900">
                <a:defRPr b="1" sz="30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</a:p>
          </p:txBody>
        </p:sp>
        <p:sp>
          <p:nvSpPr>
            <p:cNvPr id="1138" name="Performing Calculations"/>
            <p:cNvSpPr txBox="1"/>
            <p:nvPr/>
          </p:nvSpPr>
          <p:spPr>
            <a:xfrm>
              <a:off x="34288" y="-1"/>
              <a:ext cx="6789422" cy="5597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normAutofit fontScale="100000" lnSpcReduction="0"/>
            </a:bodyPr>
            <a:lstStyle>
              <a:lvl1pPr algn="ctr" defTabSz="342900">
                <a:defRPr b="1" sz="3000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pPr/>
              <a:r>
                <a:t>Performing Calculations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13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1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1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1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11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11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1136" grpId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1" name="Google Shape;949;p95"/>
          <p:cNvSpPr txBox="1"/>
          <p:nvPr>
            <p:ph type="title"/>
          </p:nvPr>
        </p:nvSpPr>
        <p:spPr>
          <a:xfrm>
            <a:off x="311699" y="445025"/>
            <a:ext cx="8520602" cy="572702"/>
          </a:xfrm>
          <a:prstGeom prst="rect">
            <a:avLst/>
          </a:prstGeom>
        </p:spPr>
        <p:txBody>
          <a:bodyPr/>
          <a:lstStyle>
            <a:lvl1pPr defTabSz="822958">
              <a:defRPr sz="2500"/>
            </a:lvl1pPr>
          </a:lstStyle>
          <a:p>
            <a:pPr/>
            <a:r>
              <a:t>Arithmetic operators</a:t>
            </a:r>
          </a:p>
        </p:txBody>
      </p:sp>
      <p:sp>
        <p:nvSpPr>
          <p:cNvPr id="1142" name="Google Shape;950;p95"/>
          <p:cNvSpPr txBox="1"/>
          <p:nvPr>
            <p:ph type="body" idx="1"/>
          </p:nvPr>
        </p:nvSpPr>
        <p:spPr>
          <a:xfrm>
            <a:off x="311699" y="953341"/>
            <a:ext cx="8520602" cy="3615535"/>
          </a:xfrm>
          <a:prstGeom prst="rect">
            <a:avLst/>
          </a:prstGeom>
        </p:spPr>
        <p:txBody>
          <a:bodyPr/>
          <a:lstStyle/>
          <a:p>
            <a:pPr marL="0" indent="0" defTabSz="859536">
              <a:buSzTx/>
              <a:buNone/>
            </a:pPr>
            <a:r>
              <a:t>*	Multiplication</a:t>
            </a:r>
          </a:p>
          <a:p>
            <a:pPr marL="0" indent="0" defTabSz="859536">
              <a:spcBef>
                <a:spcPts val="1500"/>
              </a:spcBef>
              <a:buSzTx/>
              <a:buNone/>
            </a:pPr>
            <a:r>
              <a:t>/	Division</a:t>
            </a:r>
          </a:p>
          <a:p>
            <a:pPr marL="0" indent="0" defTabSz="859536">
              <a:spcBef>
                <a:spcPts val="1500"/>
              </a:spcBef>
              <a:buSzTx/>
              <a:buNone/>
            </a:pPr>
            <a:r>
              <a:t>//	Integer division</a:t>
            </a:r>
          </a:p>
          <a:p>
            <a:pPr marL="0" indent="0" defTabSz="859536">
              <a:spcBef>
                <a:spcPts val="1500"/>
              </a:spcBef>
              <a:buSzTx/>
              <a:buNone/>
            </a:pPr>
            <a:r>
              <a:t>%	Modulus (remainder)</a:t>
            </a:r>
          </a:p>
          <a:p>
            <a:pPr marL="0" indent="0" defTabSz="859536">
              <a:spcBef>
                <a:spcPts val="1500"/>
              </a:spcBef>
              <a:buSzTx/>
              <a:buNone/>
            </a:pPr>
            <a:r>
              <a:t>+	Addition</a:t>
            </a:r>
          </a:p>
          <a:p>
            <a:pPr marL="0" indent="0" defTabSz="859536">
              <a:spcBef>
                <a:spcPts val="1500"/>
              </a:spcBef>
              <a:buSzTx/>
              <a:buNone/>
            </a:pPr>
            <a:r>
              <a:t>-	Subtraction</a:t>
            </a:r>
          </a:p>
          <a:p>
            <a:pPr marL="0" indent="0" defTabSz="859536">
              <a:spcBef>
                <a:spcPts val="1500"/>
              </a:spcBef>
              <a:buSzTx/>
              <a:buNone/>
            </a:pPr>
            <a:r>
              <a:t>**	Exponentiation</a:t>
            </a:r>
          </a:p>
        </p:txBody>
      </p:sp>
      <p:sp>
        <p:nvSpPr>
          <p:cNvPr id="1143" name="Two types of division:…"/>
          <p:cNvSpPr txBox="1"/>
          <p:nvPr/>
        </p:nvSpPr>
        <p:spPr>
          <a:xfrm>
            <a:off x="3627999" y="1168884"/>
            <a:ext cx="5228795" cy="13579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marL="244928" indent="-244928" defTabSz="685800">
              <a:spcBef>
                <a:spcPts val="500"/>
              </a:spcBef>
              <a:buSzPct val="100000"/>
              <a:buFont typeface="Arial"/>
              <a:buChar char="•"/>
              <a:defRPr b="1" sz="2000"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defRPr>
            </a:pPr>
            <a:r>
              <a:t>Two types of division:</a:t>
            </a:r>
          </a:p>
          <a:p>
            <a:pPr lvl="1" marL="671512" indent="-214312" defTabSz="685800">
              <a:buSzPct val="100000"/>
              <a:buFont typeface="Arial"/>
              <a:buChar char="•"/>
              <a:defRPr sz="1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/</a:t>
            </a:r>
            <a:r>
              <a:rPr>
                <a:latin typeface="+mn-lt"/>
                <a:ea typeface="+mn-ea"/>
                <a:cs typeface="+mn-cs"/>
                <a:sym typeface="Arial"/>
              </a:rPr>
              <a:t> operator performs floating point division</a:t>
            </a:r>
          </a:p>
          <a:p>
            <a:pPr lvl="1" marL="671512" indent="-214312" defTabSz="685800">
              <a:buSzPct val="100000"/>
              <a:buFont typeface="Arial"/>
              <a:buChar char="•"/>
              <a:defRPr sz="1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//</a:t>
            </a:r>
            <a:r>
              <a:rPr>
                <a:latin typeface="+mn-lt"/>
                <a:ea typeface="+mn-ea"/>
                <a:cs typeface="+mn-cs"/>
                <a:sym typeface="Arial"/>
              </a:rPr>
              <a:t> operator performs integer division</a:t>
            </a:r>
          </a:p>
          <a:p>
            <a:pPr lvl="2" marL="1074419" indent="-160019" defTabSz="685800">
              <a:buSzPct val="100000"/>
              <a:buFont typeface="Arial"/>
              <a:buChar char="•"/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defRPr>
            </a:pPr>
            <a:r>
              <a:t>Positive results truncated, negative rounded away from zero</a:t>
            </a:r>
          </a:p>
        </p:txBody>
      </p:sp>
      <p:grpSp>
        <p:nvGrpSpPr>
          <p:cNvPr id="1146" name="Rectangle 2"/>
          <p:cNvGrpSpPr/>
          <p:nvPr/>
        </p:nvGrpSpPr>
        <p:grpSpPr>
          <a:xfrm>
            <a:off x="1143000" y="-18115"/>
            <a:ext cx="6858000" cy="559793"/>
            <a:chOff x="0" y="0"/>
            <a:chExt cx="6858000" cy="559791"/>
          </a:xfrm>
        </p:grpSpPr>
        <p:sp>
          <p:nvSpPr>
            <p:cNvPr id="1144" name="Rectangle"/>
            <p:cNvSpPr/>
            <p:nvPr/>
          </p:nvSpPr>
          <p:spPr>
            <a:xfrm>
              <a:off x="0" y="-1"/>
              <a:ext cx="6858000" cy="559793"/>
            </a:xfrm>
            <a:prstGeom prst="rect">
              <a:avLst/>
            </a:prstGeom>
            <a:solidFill>
              <a:srgbClr val="C3D69B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342900">
                <a:defRPr b="1" sz="30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</a:p>
          </p:txBody>
        </p:sp>
        <p:sp>
          <p:nvSpPr>
            <p:cNvPr id="1145" name="Performing Calculations"/>
            <p:cNvSpPr txBox="1"/>
            <p:nvPr/>
          </p:nvSpPr>
          <p:spPr>
            <a:xfrm>
              <a:off x="34288" y="-1"/>
              <a:ext cx="6789422" cy="5597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normAutofit fontScale="100000" lnSpcReduction="0"/>
            </a:bodyPr>
            <a:lstStyle>
              <a:lvl1pPr algn="ctr" defTabSz="342900">
                <a:defRPr b="1" sz="3000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pPr/>
              <a:r>
                <a:t>Performing Calculations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14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1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1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1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11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11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11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11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1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143" grpId="2"/>
      <p:bldP build="p" bldLvl="5" animBg="1" rev="0" advAuto="0" spid="1142" grpId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0" name="Rectangle 2"/>
          <p:cNvGrpSpPr/>
          <p:nvPr/>
        </p:nvGrpSpPr>
        <p:grpSpPr>
          <a:xfrm>
            <a:off x="1143000" y="-18115"/>
            <a:ext cx="6858000" cy="559793"/>
            <a:chOff x="0" y="0"/>
            <a:chExt cx="6858000" cy="559791"/>
          </a:xfrm>
        </p:grpSpPr>
        <p:sp>
          <p:nvSpPr>
            <p:cNvPr id="1148" name="Rectangle"/>
            <p:cNvSpPr/>
            <p:nvPr/>
          </p:nvSpPr>
          <p:spPr>
            <a:xfrm>
              <a:off x="0" y="-1"/>
              <a:ext cx="6858000" cy="559793"/>
            </a:xfrm>
            <a:prstGeom prst="rect">
              <a:avLst/>
            </a:prstGeom>
            <a:solidFill>
              <a:srgbClr val="C3D69B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342900">
                <a:defRPr b="1" sz="3000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pPr>
            </a:p>
          </p:txBody>
        </p:sp>
        <p:sp>
          <p:nvSpPr>
            <p:cNvPr id="1149" name="Arithmetic Operators"/>
            <p:cNvSpPr txBox="1"/>
            <p:nvPr/>
          </p:nvSpPr>
          <p:spPr>
            <a:xfrm>
              <a:off x="34288" y="-1"/>
              <a:ext cx="6789422" cy="5597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normAutofit fontScale="100000" lnSpcReduction="0"/>
            </a:bodyPr>
            <a:lstStyle>
              <a:lvl1pPr algn="ctr" defTabSz="342900">
                <a:defRPr b="1" sz="3000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pPr/>
              <a:r>
                <a:t>Arithmetic Operators</a:t>
              </a:r>
            </a:p>
          </p:txBody>
        </p:sp>
      </p:grpSp>
      <p:sp>
        <p:nvSpPr>
          <p:cNvPr id="1151" name="Rectangle 1"/>
          <p:cNvSpPr/>
          <p:nvPr/>
        </p:nvSpPr>
        <p:spPr>
          <a:xfrm>
            <a:off x="1344010" y="612506"/>
            <a:ext cx="6491454" cy="652779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89" tIns="34289" rIns="34289" bIns="34289" anchor="ctr">
            <a:spAutoFit/>
          </a:bodyPr>
          <a:lstStyle/>
          <a:p>
            <a:pPr defTabSz="685800">
              <a:defRPr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    num1 = 5</a:t>
            </a:r>
            <a:br/>
            <a:r>
              <a:t>    num2 = 2</a:t>
            </a:r>
          </a:p>
        </p:txBody>
      </p:sp>
      <p:sp>
        <p:nvSpPr>
          <p:cNvPr id="1152" name="Content Placeholder 2"/>
          <p:cNvSpPr txBox="1"/>
          <p:nvPr/>
        </p:nvSpPr>
        <p:spPr>
          <a:xfrm>
            <a:off x="1520188" y="1241524"/>
            <a:ext cx="6446523" cy="34053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89" tIns="34289" rIns="34289" bIns="34289">
            <a:normAutofit fontScale="100000" lnSpcReduction="0"/>
          </a:bodyPr>
          <a:lstStyle/>
          <a:p>
            <a:pPr marL="188595" indent="-188595" defTabSz="264031">
              <a:spcBef>
                <a:spcPts val="300"/>
              </a:spcBef>
              <a:buSzPct val="100000"/>
              <a:buFont typeface="Arial"/>
              <a:buChar char="•"/>
              <a:defRPr sz="15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Operations on numerical types (</a:t>
            </a:r>
            <a:r>
              <a:rPr b="1" sz="1300">
                <a:latin typeface="Courier"/>
                <a:ea typeface="Courier"/>
                <a:cs typeface="Courier"/>
                <a:sym typeface="Courier"/>
              </a:rPr>
              <a:t>int</a:t>
            </a:r>
            <a:r>
              <a:t> and </a:t>
            </a:r>
            <a:r>
              <a:rPr b="1" sz="1300">
                <a:latin typeface="Courier"/>
                <a:ea typeface="Courier"/>
                <a:cs typeface="Courier"/>
                <a:sym typeface="Courier"/>
              </a:rPr>
              <a:t>float</a:t>
            </a:r>
            <a:r>
              <a:t>)</a:t>
            </a:r>
            <a:endParaRPr sz="1800"/>
          </a:p>
          <a:p>
            <a:pPr marL="188595" indent="-188595" defTabSz="264031">
              <a:spcBef>
                <a:spcPts val="300"/>
              </a:spcBef>
              <a:buSzPct val="100000"/>
              <a:buFont typeface="Arial"/>
              <a:buChar char="•"/>
              <a:defRPr sz="15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Operators</a:t>
            </a:r>
            <a:endParaRPr sz="1800"/>
          </a:p>
          <a:p>
            <a:pPr lvl="1" indent="352042" defTabSz="264031">
              <a:spcBef>
                <a:spcPts val="200"/>
              </a:spcBef>
              <a:defRPr b="1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+</a:t>
            </a:r>
            <a:r>
              <a:rPr b="0">
                <a:latin typeface="Calibri"/>
                <a:ea typeface="Calibri"/>
                <a:cs typeface="Calibri"/>
                <a:sym typeface="Calibri"/>
              </a:rPr>
              <a:t>	   "addition"			       Ex.:	  num3 = </a:t>
            </a:r>
            <a:r>
              <a:rPr b="0">
                <a:latin typeface="Consolas"/>
                <a:ea typeface="Consolas"/>
                <a:cs typeface="Consolas"/>
                <a:sym typeface="Consolas"/>
              </a:rPr>
              <a:t>num1 + num2</a:t>
            </a:r>
          </a:p>
          <a:p>
            <a:pPr lvl="3" indent="352042" defTabSz="264031">
              <a:spcBef>
                <a:spcPts val="200"/>
              </a:spcBef>
              <a:defRPr b="1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-</a:t>
            </a:r>
            <a:r>
              <a:rPr b="0">
                <a:latin typeface="Calibri"/>
                <a:ea typeface="Calibri"/>
                <a:cs typeface="Calibri"/>
                <a:sym typeface="Calibri"/>
              </a:rPr>
              <a:t>	   "subtraction"		       Ex.:        num3 = </a:t>
            </a:r>
            <a:r>
              <a:rPr b="0">
                <a:latin typeface="Consolas"/>
                <a:ea typeface="Consolas"/>
                <a:cs typeface="Consolas"/>
                <a:sym typeface="Consolas"/>
              </a:rPr>
              <a:t>num1 - num2</a:t>
            </a:r>
          </a:p>
          <a:p>
            <a:pPr lvl="1" indent="352042" defTabSz="264031">
              <a:spcBef>
                <a:spcPts val="200"/>
              </a:spcBef>
              <a:defRPr b="1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*</a:t>
            </a:r>
            <a:r>
              <a:rPr b="0">
                <a:latin typeface="Calibri"/>
                <a:ea typeface="Calibri"/>
                <a:cs typeface="Calibri"/>
                <a:sym typeface="Calibri"/>
              </a:rPr>
              <a:t>	   "multiplication"		       Ex.:	  num3 = </a:t>
            </a:r>
            <a:r>
              <a:rPr b="0">
                <a:latin typeface="Consolas"/>
                <a:ea typeface="Consolas"/>
                <a:cs typeface="Consolas"/>
                <a:sym typeface="Consolas"/>
              </a:rPr>
              <a:t>num1 * num2</a:t>
            </a:r>
          </a:p>
          <a:p>
            <a:pPr lvl="1" indent="352042" defTabSz="264031">
              <a:spcBef>
                <a:spcPts val="200"/>
              </a:spcBef>
              <a:defRPr b="1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/</a:t>
            </a:r>
            <a:r>
              <a:rPr b="0">
                <a:latin typeface="Calibri"/>
                <a:ea typeface="Calibri"/>
                <a:cs typeface="Calibri"/>
                <a:sym typeface="Calibri"/>
              </a:rPr>
              <a:t>	   "division"			       Ex.:        num3 = </a:t>
            </a:r>
            <a:r>
              <a:rPr b="0">
                <a:latin typeface="Consolas"/>
                <a:ea typeface="Consolas"/>
                <a:cs typeface="Consolas"/>
                <a:sym typeface="Consolas"/>
              </a:rPr>
              <a:t>num1 / num2</a:t>
            </a:r>
          </a:p>
          <a:p>
            <a:pPr lvl="1" indent="352042" defTabSz="264031">
              <a:spcBef>
                <a:spcPts val="200"/>
              </a:spcBef>
              <a:defRPr b="1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//</a:t>
            </a:r>
            <a:r>
              <a:rPr b="0">
                <a:latin typeface="Calibri"/>
                <a:ea typeface="Calibri"/>
                <a:cs typeface="Calibri"/>
                <a:sym typeface="Calibri"/>
              </a:rPr>
              <a:t>	   "integer division"	Ex.:         num3 = </a:t>
            </a:r>
            <a:r>
              <a:rPr b="0">
                <a:latin typeface="Consolas"/>
                <a:ea typeface="Consolas"/>
                <a:cs typeface="Consolas"/>
                <a:sym typeface="Consolas"/>
              </a:rPr>
              <a:t>num1 // num2</a:t>
            </a:r>
          </a:p>
          <a:p>
            <a:pPr lvl="1" indent="352042" defTabSz="264031">
              <a:spcBef>
                <a:spcPts val="200"/>
              </a:spcBef>
              <a:defRPr b="1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%</a:t>
            </a:r>
            <a:r>
              <a:rPr b="0">
                <a:latin typeface="Calibri"/>
                <a:ea typeface="Calibri"/>
                <a:cs typeface="Calibri"/>
                <a:sym typeface="Calibri"/>
              </a:rPr>
              <a:t>	   "remainder"			       Ex.:         num3 = </a:t>
            </a:r>
            <a:r>
              <a:rPr b="0">
                <a:latin typeface="Consolas"/>
                <a:ea typeface="Consolas"/>
                <a:cs typeface="Consolas"/>
                <a:sym typeface="Consolas"/>
              </a:rPr>
              <a:t>num1 % num2</a:t>
            </a:r>
          </a:p>
          <a:p>
            <a:pPr lvl="1" indent="352042" defTabSz="264031">
              <a:spcBef>
                <a:spcPts val="200"/>
              </a:spcBef>
              <a:defRPr b="1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**</a:t>
            </a:r>
            <a:r>
              <a:rPr b="0">
                <a:latin typeface="Calibri"/>
                <a:ea typeface="Calibri"/>
                <a:cs typeface="Calibri"/>
                <a:sym typeface="Calibri"/>
              </a:rPr>
              <a:t>	   "exponentiation"	Ex.:	         num3 = </a:t>
            </a:r>
            <a:r>
              <a:rPr b="0">
                <a:latin typeface="Consolas"/>
                <a:ea typeface="Consolas"/>
                <a:cs typeface="Consolas"/>
                <a:sym typeface="Consolas"/>
              </a:rPr>
              <a:t>num1 ** num2</a:t>
            </a:r>
          </a:p>
          <a:p>
            <a:pPr lvl="1" indent="352042" defTabSz="264031">
              <a:spcBef>
                <a:spcPts val="200"/>
              </a:spcBef>
              <a:defRPr b="1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-</a:t>
            </a:r>
            <a:r>
              <a:rPr b="0">
                <a:latin typeface="Calibri"/>
                <a:ea typeface="Calibri"/>
                <a:cs typeface="Calibri"/>
                <a:sym typeface="Calibri"/>
              </a:rPr>
              <a:t>	   "negation" (unary)	       Ex.:         num3 = </a:t>
            </a:r>
            <a:r>
              <a:rPr b="0">
                <a:latin typeface="Consolas"/>
                <a:ea typeface="Consolas"/>
                <a:cs typeface="Consolas"/>
                <a:sym typeface="Consolas"/>
              </a:rPr>
              <a:t>-num1</a:t>
            </a:r>
            <a:endParaRPr sz="1500"/>
          </a:p>
        </p:txBody>
      </p:sp>
      <p:sp>
        <p:nvSpPr>
          <p:cNvPr id="1153" name="Content Placeholder 2"/>
          <p:cNvSpPr txBox="1"/>
          <p:nvPr/>
        </p:nvSpPr>
        <p:spPr>
          <a:xfrm>
            <a:off x="7042063" y="1114525"/>
            <a:ext cx="759110" cy="34053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89" tIns="34289" rIns="34289" bIns="34289">
            <a:normAutofit fontScale="100000" lnSpcReduction="0"/>
          </a:bodyPr>
          <a:lstStyle/>
          <a:p>
            <a:pPr marL="244928" indent="-244928" algn="ctr" defTabSz="342900">
              <a:spcBef>
                <a:spcPts val="500"/>
              </a:spcBef>
              <a:buSzPct val="100000"/>
              <a:buFont typeface="Arial"/>
              <a:buChar char="•"/>
              <a:defRPr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  <a:p>
            <a:pPr algn="ctr" defTabSz="342900">
              <a:spcBef>
                <a:spcPts val="500"/>
              </a:spcBef>
              <a:defRPr sz="1600" u="sng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num3</a:t>
            </a:r>
          </a:p>
          <a:p>
            <a:pPr algn="ctr" defTabSz="342900">
              <a:spcBef>
                <a:spcPts val="300"/>
              </a:spcBef>
              <a:defRPr sz="1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7</a:t>
            </a:r>
          </a:p>
          <a:p>
            <a:pPr algn="ctr" defTabSz="342900">
              <a:spcBef>
                <a:spcPts val="300"/>
              </a:spcBef>
              <a:defRPr sz="1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3</a:t>
            </a:r>
          </a:p>
          <a:p>
            <a:pPr algn="ctr" defTabSz="342900">
              <a:spcBef>
                <a:spcPts val="300"/>
              </a:spcBef>
              <a:defRPr sz="1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10</a:t>
            </a:r>
          </a:p>
          <a:p>
            <a:pPr algn="ctr" defTabSz="342900">
              <a:spcBef>
                <a:spcPts val="300"/>
              </a:spcBef>
              <a:defRPr sz="1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2.5</a:t>
            </a:r>
          </a:p>
          <a:p>
            <a:pPr algn="ctr" defTabSz="342900">
              <a:spcBef>
                <a:spcPts val="300"/>
              </a:spcBef>
              <a:defRPr sz="1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2</a:t>
            </a:r>
          </a:p>
          <a:p>
            <a:pPr algn="ctr" defTabSz="342900">
              <a:spcBef>
                <a:spcPts val="300"/>
              </a:spcBef>
              <a:defRPr sz="1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1</a:t>
            </a:r>
          </a:p>
          <a:p>
            <a:pPr algn="ctr" defTabSz="342900">
              <a:spcBef>
                <a:spcPts val="300"/>
              </a:spcBef>
              <a:defRPr sz="1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25</a:t>
            </a:r>
          </a:p>
          <a:p>
            <a:pPr algn="ctr" defTabSz="342900">
              <a:spcBef>
                <a:spcPts val="300"/>
              </a:spcBef>
              <a:defRPr sz="1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-5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15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1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1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1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11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1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1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115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115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115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115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115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0" fill="hold"/>
                                        <p:tgtEl>
                                          <p:spTgt spid="115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4" fill="hold"/>
                                        <p:tgtEl>
                                          <p:spTgt spid="115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8" fill="hold"/>
                                        <p:tgtEl>
                                          <p:spTgt spid="115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2" fill="hold"/>
                                        <p:tgtEl>
                                          <p:spTgt spid="115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6" fill="hold"/>
                                        <p:tgtEl>
                                          <p:spTgt spid="115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0" fill="hold"/>
                                        <p:tgtEl>
                                          <p:spTgt spid="115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4" fill="hold"/>
                                        <p:tgtEl>
                                          <p:spTgt spid="115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8" fill="hold"/>
                                        <p:tgtEl>
                                          <p:spTgt spid="115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2" fill="hold"/>
                                        <p:tgtEl>
                                          <p:spTgt spid="115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1152" grpId="1"/>
      <p:bldP build="p" bldLvl="5" animBg="1" rev="0" advAuto="0" spid="1153" grpId="2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5" name="Google Shape;961;p97"/>
          <p:cNvSpPr txBox="1"/>
          <p:nvPr>
            <p:ph type="title"/>
          </p:nvPr>
        </p:nvSpPr>
        <p:spPr>
          <a:xfrm>
            <a:off x="311699" y="445025"/>
            <a:ext cx="8520602" cy="572702"/>
          </a:xfrm>
          <a:prstGeom prst="rect">
            <a:avLst/>
          </a:prstGeom>
        </p:spPr>
        <p:txBody>
          <a:bodyPr/>
          <a:lstStyle>
            <a:lvl1pPr defTabSz="822958">
              <a:defRPr sz="2500"/>
            </a:lvl1pPr>
          </a:lstStyle>
          <a:p>
            <a:pPr/>
            <a:r>
              <a:t>Arithmetic operators</a:t>
            </a:r>
          </a:p>
        </p:txBody>
      </p:sp>
      <p:sp>
        <p:nvSpPr>
          <p:cNvPr id="1156" name="Google Shape;962;p97"/>
          <p:cNvSpPr txBox="1"/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2000"/>
            </a:pPr>
            <a:r>
              <a:t>*	Multiplication</a:t>
            </a:r>
          </a:p>
          <a:p>
            <a:pPr marL="0" indent="0">
              <a:spcBef>
                <a:spcPts val="1600"/>
              </a:spcBef>
              <a:buSzTx/>
              <a:buNone/>
              <a:defRPr sz="2000"/>
            </a:pPr>
            <a:r>
              <a:t>/	Division</a:t>
            </a:r>
          </a:p>
          <a:p>
            <a:pPr marL="0" indent="0">
              <a:spcBef>
                <a:spcPts val="1600"/>
              </a:spcBef>
              <a:buSzTx/>
              <a:buNone/>
              <a:defRPr sz="2000"/>
            </a:pPr>
            <a:r>
              <a:t>//	Integer division</a:t>
            </a:r>
          </a:p>
          <a:p>
            <a:pPr marL="0" indent="0">
              <a:spcBef>
                <a:spcPts val="1600"/>
              </a:spcBef>
              <a:buSzTx/>
              <a:buNone/>
              <a:defRPr sz="2000"/>
            </a:pPr>
            <a:r>
              <a:t>%	Modulus (remainder)</a:t>
            </a:r>
          </a:p>
          <a:p>
            <a:pPr marL="0" indent="0">
              <a:spcBef>
                <a:spcPts val="1600"/>
              </a:spcBef>
              <a:buSzTx/>
              <a:buNone/>
              <a:defRPr sz="2000"/>
            </a:pPr>
            <a:r>
              <a:t>+	Addition</a:t>
            </a:r>
          </a:p>
          <a:p>
            <a:pPr marL="0" indent="0">
              <a:spcBef>
                <a:spcPts val="1600"/>
              </a:spcBef>
              <a:buSzTx/>
              <a:buNone/>
              <a:defRPr sz="2000"/>
            </a:pPr>
            <a:r>
              <a:t>-	Subtraction</a:t>
            </a:r>
          </a:p>
        </p:txBody>
      </p:sp>
      <p:graphicFrame>
        <p:nvGraphicFramePr>
          <p:cNvPr id="1157" name="Google Shape;963;p97"/>
          <p:cNvGraphicFramePr/>
          <p:nvPr/>
        </p:nvGraphicFramePr>
        <p:xfrm>
          <a:off x="4505423" y="1017724"/>
          <a:ext cx="3911403" cy="2029201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2057550"/>
                <a:gridCol w="1853850"/>
              </a:tblGrid>
              <a:tr h="5073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2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Operator</a:t>
                      </a:r>
                    </a:p>
                  </a:txBody>
                  <a:tcPr marL="91425" marR="91425" marT="91425" marB="91425" anchor="t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2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Precedence</a:t>
                      </a:r>
                    </a:p>
                  </a:txBody>
                  <a:tcPr marL="91425" marR="91425" marT="91425" marB="91425" anchor="t" anchorCtr="0" horzOverflow="overflow"/>
                </a:tc>
              </a:tr>
              <a:tr h="5073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0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()</a:t>
                      </a:r>
                    </a:p>
                  </a:txBody>
                  <a:tcPr marL="91425" marR="91425" marT="91425" marB="91425" anchor="t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</a:t>
                      </a:r>
                    </a:p>
                  </a:txBody>
                  <a:tcPr marL="91425" marR="91425" marT="91425" marB="91425" anchor="t" anchorCtr="0" horzOverflow="overflow"/>
                </a:tc>
              </a:tr>
              <a:tr h="5073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0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*, /, //, %</a:t>
                      </a:r>
                    </a:p>
                  </a:txBody>
                  <a:tcPr marL="91425" marR="91425" marT="91425" marB="91425" anchor="t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2</a:t>
                      </a:r>
                    </a:p>
                  </a:txBody>
                  <a:tcPr marL="91425" marR="91425" marT="91425" marB="91425" anchor="t" anchorCtr="0" horzOverflow="overflow"/>
                </a:tc>
              </a:tr>
              <a:tr h="5073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0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+, -</a:t>
                      </a:r>
                    </a:p>
                  </a:txBody>
                  <a:tcPr marL="91425" marR="91425" marT="91425" marB="91425" anchor="t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3</a:t>
                      </a:r>
                    </a:p>
                  </a:txBody>
                  <a:tcPr marL="91425" marR="91425" marT="91425" marB="91425" anchor="t" anchorCtr="0" horzOverflow="overflow"/>
                </a:tc>
              </a:tr>
            </a:tbl>
          </a:graphicData>
        </a:graphic>
      </p:graphicFrame>
      <p:grpSp>
        <p:nvGrpSpPr>
          <p:cNvPr id="1160" name="Rectangle 2"/>
          <p:cNvGrpSpPr/>
          <p:nvPr/>
        </p:nvGrpSpPr>
        <p:grpSpPr>
          <a:xfrm>
            <a:off x="1143000" y="-18115"/>
            <a:ext cx="6858000" cy="559793"/>
            <a:chOff x="0" y="0"/>
            <a:chExt cx="6858000" cy="559791"/>
          </a:xfrm>
        </p:grpSpPr>
        <p:sp>
          <p:nvSpPr>
            <p:cNvPr id="1158" name="Rectangle"/>
            <p:cNvSpPr/>
            <p:nvPr/>
          </p:nvSpPr>
          <p:spPr>
            <a:xfrm>
              <a:off x="0" y="-1"/>
              <a:ext cx="6858000" cy="559793"/>
            </a:xfrm>
            <a:prstGeom prst="rect">
              <a:avLst/>
            </a:prstGeom>
            <a:solidFill>
              <a:srgbClr val="C3D69B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342900">
                <a:defRPr b="1" sz="30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</a:p>
          </p:txBody>
        </p:sp>
        <p:sp>
          <p:nvSpPr>
            <p:cNvPr id="1159" name="Performing Calculations"/>
            <p:cNvSpPr txBox="1"/>
            <p:nvPr/>
          </p:nvSpPr>
          <p:spPr>
            <a:xfrm>
              <a:off x="34288" y="-1"/>
              <a:ext cx="6789422" cy="5597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normAutofit fontScale="100000" lnSpcReduction="0"/>
            </a:bodyPr>
            <a:lstStyle>
              <a:lvl1pPr algn="ctr" defTabSz="342900">
                <a:defRPr b="1" sz="3000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pPr/>
              <a:r>
                <a:t>Performing Calculations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2" name="Google Shape;968;p98"/>
          <p:cNvSpPr txBox="1"/>
          <p:nvPr>
            <p:ph type="title"/>
          </p:nvPr>
        </p:nvSpPr>
        <p:spPr>
          <a:xfrm>
            <a:off x="311699" y="445025"/>
            <a:ext cx="8520602" cy="572702"/>
          </a:xfrm>
          <a:prstGeom prst="rect">
            <a:avLst/>
          </a:prstGeom>
        </p:spPr>
        <p:txBody>
          <a:bodyPr/>
          <a:lstStyle>
            <a:lvl1pPr defTabSz="822958">
              <a:defRPr sz="2500"/>
            </a:lvl1pPr>
          </a:lstStyle>
          <a:p>
            <a:pPr/>
            <a:r>
              <a:t>Arithmetic operators</a:t>
            </a:r>
          </a:p>
        </p:txBody>
      </p:sp>
      <p:sp>
        <p:nvSpPr>
          <p:cNvPr id="1163" name="Google Shape;969;p98"/>
          <p:cNvSpPr txBox="1"/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2000"/>
            </a:pPr>
            <a:r>
              <a:t>*	Multiplication</a:t>
            </a:r>
          </a:p>
          <a:p>
            <a:pPr marL="0" indent="0">
              <a:spcBef>
                <a:spcPts val="1600"/>
              </a:spcBef>
              <a:buSzTx/>
              <a:buNone/>
              <a:defRPr sz="2000"/>
            </a:pPr>
            <a:r>
              <a:t>/	Division</a:t>
            </a:r>
          </a:p>
          <a:p>
            <a:pPr marL="0" indent="0">
              <a:spcBef>
                <a:spcPts val="1600"/>
              </a:spcBef>
              <a:buSzTx/>
              <a:buNone/>
              <a:defRPr sz="2000"/>
            </a:pPr>
            <a:r>
              <a:t>//	Integer division</a:t>
            </a:r>
          </a:p>
          <a:p>
            <a:pPr marL="0" indent="0">
              <a:spcBef>
                <a:spcPts val="1600"/>
              </a:spcBef>
              <a:buSzTx/>
              <a:buNone/>
              <a:defRPr sz="2000"/>
            </a:pPr>
            <a:r>
              <a:t>%	Modulus (remainder)</a:t>
            </a:r>
          </a:p>
          <a:p>
            <a:pPr marL="0" indent="0">
              <a:spcBef>
                <a:spcPts val="1600"/>
              </a:spcBef>
              <a:buSzTx/>
              <a:buNone/>
              <a:defRPr sz="2000"/>
            </a:pPr>
            <a:r>
              <a:t>+	Addition</a:t>
            </a:r>
          </a:p>
          <a:p>
            <a:pPr marL="0" indent="0">
              <a:spcBef>
                <a:spcPts val="1600"/>
              </a:spcBef>
              <a:buSzTx/>
              <a:buNone/>
              <a:defRPr sz="2000"/>
            </a:pPr>
            <a:r>
              <a:t>-	Subtraction</a:t>
            </a:r>
          </a:p>
        </p:txBody>
      </p:sp>
      <p:graphicFrame>
        <p:nvGraphicFramePr>
          <p:cNvPr id="1164" name="Google Shape;970;p98"/>
          <p:cNvGraphicFramePr/>
          <p:nvPr/>
        </p:nvGraphicFramePr>
        <p:xfrm>
          <a:off x="4505423" y="1017724"/>
          <a:ext cx="3911403" cy="2029201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2057550"/>
                <a:gridCol w="1853850"/>
              </a:tblGrid>
              <a:tr h="5073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2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Operator</a:t>
                      </a:r>
                    </a:p>
                  </a:txBody>
                  <a:tcPr marL="91425" marR="91425" marT="91425" marB="91425" anchor="t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2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Precedence</a:t>
                      </a:r>
                    </a:p>
                  </a:txBody>
                  <a:tcPr marL="91425" marR="91425" marT="91425" marB="91425" anchor="t" anchorCtr="0" horzOverflow="overflow"/>
                </a:tc>
              </a:tr>
              <a:tr h="5073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0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()</a:t>
                      </a:r>
                    </a:p>
                  </a:txBody>
                  <a:tcPr marL="91425" marR="91425" marT="91425" marB="91425" anchor="t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</a:t>
                      </a:r>
                    </a:p>
                  </a:txBody>
                  <a:tcPr marL="91425" marR="91425" marT="91425" marB="91425" anchor="t" anchorCtr="0" horzOverflow="overflow"/>
                </a:tc>
              </a:tr>
              <a:tr h="5073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0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*, /, //, %</a:t>
                      </a:r>
                    </a:p>
                  </a:txBody>
                  <a:tcPr marL="91425" marR="91425" marT="91425" marB="91425" anchor="t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2</a:t>
                      </a:r>
                    </a:p>
                  </a:txBody>
                  <a:tcPr marL="91425" marR="91425" marT="91425" marB="91425" anchor="t" anchorCtr="0" horzOverflow="overflow"/>
                </a:tc>
              </a:tr>
              <a:tr h="5073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0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+, -</a:t>
                      </a:r>
                    </a:p>
                  </a:txBody>
                  <a:tcPr marL="91425" marR="91425" marT="91425" marB="91425" anchor="t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3</a:t>
                      </a:r>
                    </a:p>
                  </a:txBody>
                  <a:tcPr marL="91425" marR="91425" marT="91425" marB="91425" anchor="t" anchorCtr="0" horzOverflow="overflow"/>
                </a:tc>
              </a:tr>
            </a:tbl>
          </a:graphicData>
        </a:graphic>
      </p:graphicFrame>
      <p:sp>
        <p:nvSpPr>
          <p:cNvPr id="1165" name="Google Shape;971;p98"/>
          <p:cNvSpPr txBox="1"/>
          <p:nvPr/>
        </p:nvSpPr>
        <p:spPr>
          <a:xfrm>
            <a:off x="4505324" y="3031700"/>
            <a:ext cx="3911403" cy="15544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>
            <a:lvl1pPr algn="ctr">
              <a:defRPr sz="3000">
                <a:solidFill>
                  <a:srgbClr val="000000"/>
                </a:solidFill>
                <a:latin typeface="Caveat"/>
                <a:ea typeface="Caveat"/>
                <a:cs typeface="Caveat"/>
                <a:sym typeface="Caveat"/>
              </a:defRPr>
            </a:lvl1pPr>
          </a:lstStyle>
          <a:p>
            <a:pPr/>
            <a:r>
              <a:t>This is your “order of operations” for Python!</a:t>
            </a:r>
          </a:p>
        </p:txBody>
      </p:sp>
      <p:grpSp>
        <p:nvGrpSpPr>
          <p:cNvPr id="1168" name="Rectangle 2"/>
          <p:cNvGrpSpPr/>
          <p:nvPr/>
        </p:nvGrpSpPr>
        <p:grpSpPr>
          <a:xfrm>
            <a:off x="1143000" y="-18115"/>
            <a:ext cx="6858000" cy="559793"/>
            <a:chOff x="0" y="0"/>
            <a:chExt cx="6858000" cy="559791"/>
          </a:xfrm>
        </p:grpSpPr>
        <p:sp>
          <p:nvSpPr>
            <p:cNvPr id="1166" name="Rectangle"/>
            <p:cNvSpPr/>
            <p:nvPr/>
          </p:nvSpPr>
          <p:spPr>
            <a:xfrm>
              <a:off x="0" y="-1"/>
              <a:ext cx="6858000" cy="559793"/>
            </a:xfrm>
            <a:prstGeom prst="rect">
              <a:avLst/>
            </a:prstGeom>
            <a:solidFill>
              <a:srgbClr val="C3D69B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342900">
                <a:defRPr b="1" sz="30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</a:p>
          </p:txBody>
        </p:sp>
        <p:sp>
          <p:nvSpPr>
            <p:cNvPr id="1167" name="Performing Calculations"/>
            <p:cNvSpPr txBox="1"/>
            <p:nvPr/>
          </p:nvSpPr>
          <p:spPr>
            <a:xfrm>
              <a:off x="34288" y="-1"/>
              <a:ext cx="6789422" cy="5597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normAutofit fontScale="100000" lnSpcReduction="0"/>
            </a:bodyPr>
            <a:lstStyle>
              <a:lvl1pPr algn="ctr" defTabSz="342900">
                <a:defRPr b="1" sz="3000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pPr/>
              <a:r>
                <a:t>Performing Calculations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595959"/>
      </a:dk1>
      <a:lt1>
        <a:srgbClr val="5A1E50"/>
      </a:lt1>
      <a:dk2>
        <a:srgbClr val="A7A7A7"/>
      </a:dk2>
      <a:lt2>
        <a:srgbClr val="535353"/>
      </a:lt2>
      <a:accent1>
        <a:srgbClr val="F2AD41"/>
      </a:accent1>
      <a:accent2>
        <a:srgbClr val="212121"/>
      </a:accent2>
      <a:accent3>
        <a:srgbClr val="5A1E50"/>
      </a:accent3>
      <a:accent4>
        <a:srgbClr val="938A80"/>
      </a:accent4>
      <a:accent5>
        <a:srgbClr val="707070"/>
      </a:accent5>
      <a:accent6>
        <a:srgbClr val="32112D"/>
      </a:accent6>
      <a:hlink>
        <a:srgbClr val="0000FF"/>
      </a:hlink>
      <a:folHlink>
        <a:srgbClr val="FF00FF"/>
      </a:folHlink>
    </a:clrScheme>
    <a:fontScheme name="Simple Light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Simple 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chemeClr val="accent2">
                <a:lumOff val="21764"/>
              </a:schemeClr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chemeClr val="accent2">
                <a:lumOff val="21764"/>
              </a:schemeClr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2AD41"/>
      </a:accent1>
      <a:accent2>
        <a:srgbClr val="212121"/>
      </a:accent2>
      <a:accent3>
        <a:srgbClr val="5A1E50"/>
      </a:accent3>
      <a:accent4>
        <a:srgbClr val="938A80"/>
      </a:accent4>
      <a:accent5>
        <a:srgbClr val="707070"/>
      </a:accent5>
      <a:accent6>
        <a:srgbClr val="32112D"/>
      </a:accent6>
      <a:hlink>
        <a:srgbClr val="0000FF"/>
      </a:hlink>
      <a:folHlink>
        <a:srgbClr val="FF00FF"/>
      </a:folHlink>
    </a:clrScheme>
    <a:fontScheme name="Simple Light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Simple 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chemeClr val="accent2">
                <a:lumOff val="21764"/>
              </a:schemeClr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chemeClr val="accent2">
                <a:lumOff val="21764"/>
              </a:schemeClr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